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notesMasterIdLst>
    <p:notesMasterId r:id="rId1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D5A"/>
        </a:solidFill>
      </p:bgPr>
    </p:bg>
    <p:spTree>
      <p:nvGrpSpPr>
        <p:cNvPr id="1" name=""/>
        <p:cNvGrpSpPr/>
        <p:nvPr/>
      </p:nvGrpSpPr>
      <p:grpSpPr>
        <a:xfrm>
          <a:off x="0" y="0"/>
          <a:ext cx="0" cy="0"/>
          <a:chOff x="0" y="0"/>
          <a:chExt cx="0" cy="0"/>
        </a:xfrm>
      </p:grpSpPr>
      <p:sp>
        <p:nvSpPr>
          <p:cNvPr id="2" name="Shape 0"/>
          <p:cNvSpPr/>
          <p:nvPr/>
        </p:nvSpPr>
        <p:spPr>
          <a:xfrm>
            <a:off x="0" y="0"/>
            <a:ext cx="411480" cy="5143500"/>
          </a:xfrm>
          <a:prstGeom prst="rect">
            <a:avLst/>
          </a:prstGeom>
          <a:solidFill>
            <a:srgbClr val="C9A84C"/>
          </a:solidFill>
          <a:ln w="12700">
            <a:solidFill>
              <a:srgbClr val="C9A84C"/>
            </a:solidFill>
            <a:prstDash val="solid"/>
          </a:ln>
        </p:spPr>
      </p:sp>
      <p:sp>
        <p:nvSpPr>
          <p:cNvPr id="3" name="Shape 1"/>
          <p:cNvSpPr/>
          <p:nvPr/>
        </p:nvSpPr>
        <p:spPr>
          <a:xfrm>
            <a:off x="731520" y="502920"/>
            <a:ext cx="2926080" cy="347472"/>
          </a:xfrm>
          <a:prstGeom prst="rect">
            <a:avLst/>
          </a:prstGeom>
          <a:solidFill>
            <a:srgbClr val="C9A84C"/>
          </a:solidFill>
          <a:ln w="12700">
            <a:solidFill>
              <a:srgbClr val="C9A84C"/>
            </a:solidFill>
            <a:prstDash val="solid"/>
          </a:ln>
        </p:spPr>
      </p:sp>
      <p:sp>
        <p:nvSpPr>
          <p:cNvPr id="4" name="Text 2"/>
          <p:cNvSpPr/>
          <p:nvPr/>
        </p:nvSpPr>
        <p:spPr>
          <a:xfrm>
            <a:off x="731520" y="502920"/>
            <a:ext cx="2926080" cy="347472"/>
          </a:xfrm>
          <a:prstGeom prst="rect">
            <a:avLst/>
          </a:prstGeom>
          <a:noFill/>
          <a:ln/>
        </p:spPr>
        <p:txBody>
          <a:bodyPr wrap="square" lIns="0" tIns="0" rIns="0" bIns="0" rtlCol="0" anchor="ctr"/>
          <a:lstStyle/>
          <a:p>
            <a:pPr algn="ctr" indent="0" marL="0">
              <a:buNone/>
            </a:pPr>
            <a:r>
              <a:rPr lang="en-US" sz="900" b="1" dirty="0">
                <a:solidFill>
                  <a:srgbClr val="1A2D5A"/>
                </a:solidFill>
              </a:rPr>
              <a:t>CONCEPT NOTE  ·  MARCH 2026</a:t>
            </a:r>
            <a:endParaRPr lang="en-US" sz="900" dirty="0"/>
          </a:p>
        </p:txBody>
      </p:sp>
      <p:sp>
        <p:nvSpPr>
          <p:cNvPr id="5" name="Text 3"/>
          <p:cNvSpPr/>
          <p:nvPr/>
        </p:nvSpPr>
        <p:spPr>
          <a:xfrm>
            <a:off x="731520" y="1051560"/>
            <a:ext cx="7772400" cy="1920240"/>
          </a:xfrm>
          <a:prstGeom prst="rect">
            <a:avLst/>
          </a:prstGeom>
          <a:noFill/>
          <a:ln/>
        </p:spPr>
        <p:txBody>
          <a:bodyPr wrap="square" rtlCol="0" anchor="t"/>
          <a:lstStyle/>
          <a:p>
            <a:pPr algn="l" indent="0" marL="0">
              <a:buNone/>
            </a:pPr>
            <a:r>
              <a:rPr lang="en-US" sz="4600" b="1" dirty="0">
                <a:solidFill>
                  <a:srgbClr val="FFFFFF"/>
                </a:solidFill>
                <a:latin typeface="Georgia" pitchFamily="34" charset="0"/>
                <a:ea typeface="Georgia" pitchFamily="34" charset="-122"/>
                <a:cs typeface="Georgia" pitchFamily="34" charset="-120"/>
              </a:rPr>
              <a:t>Advanced Creative</a:t>
            </a:r>
            <a:endParaRPr lang="en-US" sz="4600" dirty="0"/>
          </a:p>
          <a:p>
            <a:pPr algn="l" indent="0" marL="0">
              <a:buNone/>
            </a:pPr>
            <a:r>
              <a:rPr lang="en-US" sz="4600" b="1" dirty="0">
                <a:solidFill>
                  <a:srgbClr val="FFFFFF"/>
                </a:solidFill>
                <a:latin typeface="Georgia" pitchFamily="34" charset="0"/>
                <a:ea typeface="Georgia" pitchFamily="34" charset="-122"/>
                <a:cs typeface="Georgia" pitchFamily="34" charset="-120"/>
              </a:rPr>
              <a:t>Industries Certificate</a:t>
            </a:r>
            <a:endParaRPr lang="en-US" sz="4600" dirty="0"/>
          </a:p>
        </p:txBody>
      </p:sp>
      <p:sp>
        <p:nvSpPr>
          <p:cNvPr id="6" name="Text 4"/>
          <p:cNvSpPr/>
          <p:nvPr/>
        </p:nvSpPr>
        <p:spPr>
          <a:xfrm>
            <a:off x="731520" y="3063240"/>
            <a:ext cx="6858000" cy="868680"/>
          </a:xfrm>
          <a:prstGeom prst="rect">
            <a:avLst/>
          </a:prstGeom>
          <a:noFill/>
          <a:ln/>
        </p:spPr>
        <p:txBody>
          <a:bodyPr wrap="square" rtlCol="0" anchor="ctr"/>
          <a:lstStyle/>
          <a:p>
            <a:pPr algn="l" indent="0" marL="0">
              <a:buNone/>
            </a:pPr>
            <a:r>
              <a:rPr lang="en-US" sz="1600" dirty="0">
                <a:solidFill>
                  <a:srgbClr val="E8C96A"/>
                </a:solidFill>
                <a:latin typeface="Calibri" pitchFamily="34" charset="0"/>
                <a:ea typeface="Calibri" pitchFamily="34" charset="-122"/>
                <a:cs typeface="Calibri" pitchFamily="34" charset="-120"/>
              </a:rPr>
              <a:t>A three-way partnership between ARIES Certificate,</a:t>
            </a:r>
            <a:endParaRPr lang="en-US" sz="1600" dirty="0"/>
          </a:p>
          <a:p>
            <a:pPr algn="l" indent="0" marL="0">
              <a:buNone/>
            </a:pPr>
            <a:r>
              <a:rPr lang="en-US" sz="1600" dirty="0">
                <a:solidFill>
                  <a:srgbClr val="E8C96A"/>
                </a:solidFill>
                <a:latin typeface="Calibri" pitchFamily="34" charset="0"/>
                <a:ea typeface="Calibri" pitchFamily="34" charset="-122"/>
                <a:cs typeface="Calibri" pitchFamily="34" charset="-120"/>
              </a:rPr>
              <a:t>BCIT School of Business + Media, and Strategyzer</a:t>
            </a:r>
            <a:endParaRPr lang="en-US" sz="1600" dirty="0"/>
          </a:p>
        </p:txBody>
      </p:sp>
      <p:sp>
        <p:nvSpPr>
          <p:cNvPr id="7" name="Shape 5"/>
          <p:cNvSpPr/>
          <p:nvPr/>
        </p:nvSpPr>
        <p:spPr>
          <a:xfrm>
            <a:off x="0" y="4572000"/>
            <a:ext cx="9144000" cy="571500"/>
          </a:xfrm>
          <a:prstGeom prst="rect">
            <a:avLst/>
          </a:prstGeom>
          <a:solidFill>
            <a:srgbClr val="243669"/>
          </a:solidFill>
          <a:ln w="12700">
            <a:solidFill>
              <a:srgbClr val="243669"/>
            </a:solidFill>
            <a:prstDash val="solid"/>
          </a:ln>
        </p:spPr>
      </p:sp>
      <p:sp>
        <p:nvSpPr>
          <p:cNvPr id="8" name="Text 6"/>
          <p:cNvSpPr/>
          <p:nvPr/>
        </p:nvSpPr>
        <p:spPr>
          <a:xfrm>
            <a:off x="0" y="4572000"/>
            <a:ext cx="9144000" cy="571500"/>
          </a:xfrm>
          <a:prstGeom prst="rect">
            <a:avLst/>
          </a:prstGeom>
          <a:noFill/>
          <a:ln/>
        </p:spPr>
        <p:txBody>
          <a:bodyPr wrap="square" rtlCol="0" anchor="ctr"/>
          <a:lstStyle/>
          <a:p>
            <a:pPr algn="ctr" indent="0" marL="0">
              <a:buNone/>
            </a:pPr>
            <a:r>
              <a:rPr lang="en-US" sz="1000" dirty="0">
                <a:solidFill>
                  <a:srgbClr val="C9A84C"/>
                </a:solidFill>
              </a:rPr>
              <a:t>ARIES Certificate Program  ·  BCIT School of Business + Media  ·  Strategyzer AG</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A2D5A"/>
        </a:solidFill>
      </p:bgPr>
    </p:bg>
    <p:spTree>
      <p:nvGrpSpPr>
        <p:cNvPr id="1" name=""/>
        <p:cNvGrpSpPr/>
        <p:nvPr/>
      </p:nvGrpSpPr>
      <p:grpSpPr>
        <a:xfrm>
          <a:off x="0" y="0"/>
          <a:ext cx="0" cy="0"/>
          <a:chOff x="0" y="0"/>
          <a:chExt cx="0" cy="0"/>
        </a:xfrm>
      </p:grpSpPr>
      <p:sp>
        <p:nvSpPr>
          <p:cNvPr id="2" name="Shape 0"/>
          <p:cNvSpPr/>
          <p:nvPr/>
        </p:nvSpPr>
        <p:spPr>
          <a:xfrm>
            <a:off x="0" y="0"/>
            <a:ext cx="9144000" cy="411480"/>
          </a:xfrm>
          <a:prstGeom prst="rect">
            <a:avLst/>
          </a:prstGeom>
          <a:solidFill>
            <a:srgbClr val="C9A84C"/>
          </a:solidFill>
          <a:ln w="12700">
            <a:solidFill>
              <a:srgbClr val="C9A84C"/>
            </a:solidFill>
            <a:prstDash val="solid"/>
          </a:ln>
        </p:spPr>
      </p:sp>
      <p:sp>
        <p:nvSpPr>
          <p:cNvPr id="3" name="Shape 1"/>
          <p:cNvSpPr/>
          <p:nvPr/>
        </p:nvSpPr>
        <p:spPr>
          <a:xfrm>
            <a:off x="0" y="4736592"/>
            <a:ext cx="9144000" cy="411480"/>
          </a:xfrm>
          <a:prstGeom prst="rect">
            <a:avLst/>
          </a:prstGeom>
          <a:solidFill>
            <a:srgbClr val="C9A84C"/>
          </a:solidFill>
          <a:ln w="12700">
            <a:solidFill>
              <a:srgbClr val="C9A84C"/>
            </a:solidFill>
            <a:prstDash val="solid"/>
          </a:ln>
        </p:spPr>
      </p:sp>
      <p:sp>
        <p:nvSpPr>
          <p:cNvPr id="4" name="Text 2"/>
          <p:cNvSpPr/>
          <p:nvPr/>
        </p:nvSpPr>
        <p:spPr>
          <a:xfrm>
            <a:off x="640080" y="640080"/>
            <a:ext cx="7863840" cy="1463040"/>
          </a:xfrm>
          <a:prstGeom prst="rect">
            <a:avLst/>
          </a:prstGeom>
          <a:noFill/>
          <a:ln/>
        </p:spPr>
        <p:txBody>
          <a:bodyPr wrap="square" rtlCol="0" anchor="ctr"/>
          <a:lstStyle/>
          <a:p>
            <a:pPr algn="ctr" indent="0" marL="0">
              <a:buNone/>
            </a:pPr>
            <a:r>
              <a:rPr lang="en-US" sz="3600" b="1" dirty="0">
                <a:solidFill>
                  <a:srgbClr val="FFFFFF"/>
                </a:solidFill>
                <a:latin typeface="Georgia" pitchFamily="34" charset="0"/>
                <a:ea typeface="Georgia" pitchFamily="34" charset="-122"/>
                <a:cs typeface="Georgia" pitchFamily="34" charset="-120"/>
              </a:rPr>
              <a:t>The Advanced Certificate is where</a:t>
            </a:r>
            <a:endParaRPr lang="en-US" sz="3600" dirty="0"/>
          </a:p>
          <a:p>
            <a:pPr algn="ctr" indent="0" marL="0">
              <a:buNone/>
            </a:pPr>
            <a:r>
              <a:rPr lang="en-US" sz="3600" b="1" dirty="0">
                <a:solidFill>
                  <a:srgbClr val="FFFFFF"/>
                </a:solidFill>
                <a:latin typeface="Georgia" pitchFamily="34" charset="0"/>
                <a:ea typeface="Georgia" pitchFamily="34" charset="-122"/>
                <a:cs typeface="Georgia" pitchFamily="34" charset="-120"/>
              </a:rPr>
              <a:t>two ambitions meet.</a:t>
            </a:r>
            <a:endParaRPr lang="en-US" sz="3600" dirty="0"/>
          </a:p>
        </p:txBody>
      </p:sp>
      <p:sp>
        <p:nvSpPr>
          <p:cNvPr id="5" name="Shape 3"/>
          <p:cNvSpPr/>
          <p:nvPr/>
        </p:nvSpPr>
        <p:spPr>
          <a:xfrm>
            <a:off x="2743200" y="2240280"/>
            <a:ext cx="3657600" cy="45720"/>
          </a:xfrm>
          <a:prstGeom prst="rect">
            <a:avLst/>
          </a:prstGeom>
          <a:solidFill>
            <a:srgbClr val="C9A84C"/>
          </a:solidFill>
          <a:ln w="12700">
            <a:solidFill>
              <a:srgbClr val="C9A84C"/>
            </a:solidFill>
            <a:prstDash val="solid"/>
          </a:ln>
        </p:spPr>
      </p:sp>
      <p:sp>
        <p:nvSpPr>
          <p:cNvPr id="6" name="Text 4"/>
          <p:cNvSpPr/>
          <p:nvPr/>
        </p:nvSpPr>
        <p:spPr>
          <a:xfrm>
            <a:off x="914400" y="2468880"/>
            <a:ext cx="7315200" cy="594360"/>
          </a:xfrm>
          <a:prstGeom prst="rect">
            <a:avLst/>
          </a:prstGeom>
          <a:noFill/>
          <a:ln/>
        </p:spPr>
        <p:txBody>
          <a:bodyPr wrap="square" rtlCol="0" anchor="ctr"/>
          <a:lstStyle/>
          <a:p>
            <a:pPr algn="ctr" indent="0" marL="0">
              <a:lnSpc>
                <a:spcPct val="135000"/>
              </a:lnSpc>
              <a:buNone/>
            </a:pPr>
            <a:r>
              <a:rPr lang="en-US" sz="1350" dirty="0">
                <a:solidFill>
                  <a:srgbClr val="F8F5EF"/>
                </a:solidFill>
                <a:latin typeface="Calibri" pitchFamily="34" charset="0"/>
                <a:ea typeface="Calibri" pitchFamily="34" charset="-122"/>
                <a:cs typeface="Calibri" pitchFamily="34" charset="-120"/>
              </a:rPr>
              <a:t>The ARIES Certificate teaches why governance architectures work.</a:t>
            </a:r>
            <a:endParaRPr lang="en-US" sz="1350" dirty="0"/>
          </a:p>
        </p:txBody>
      </p:sp>
      <p:sp>
        <p:nvSpPr>
          <p:cNvPr id="7" name="Text 5"/>
          <p:cNvSpPr/>
          <p:nvPr/>
        </p:nvSpPr>
        <p:spPr>
          <a:xfrm>
            <a:off x="914400" y="3127248"/>
            <a:ext cx="7315200" cy="594360"/>
          </a:xfrm>
          <a:prstGeom prst="rect">
            <a:avLst/>
          </a:prstGeom>
          <a:noFill/>
          <a:ln/>
        </p:spPr>
        <p:txBody>
          <a:bodyPr wrap="square" rtlCol="0" anchor="ctr"/>
          <a:lstStyle/>
          <a:p>
            <a:pPr algn="ctr" indent="0" marL="0">
              <a:lnSpc>
                <a:spcPct val="135000"/>
              </a:lnSpc>
              <a:buNone/>
            </a:pPr>
            <a:r>
              <a:rPr lang="en-US" sz="1350" dirty="0">
                <a:solidFill>
                  <a:srgbClr val="F8F5EF"/>
                </a:solidFill>
                <a:latin typeface="Calibri" pitchFamily="34" charset="0"/>
                <a:ea typeface="Calibri" pitchFamily="34" charset="-122"/>
                <a:cs typeface="Calibri" pitchFamily="34" charset="-120"/>
              </a:rPr>
              <a:t>The Advanced Certificate teaches how to deploy them commercially.</a:t>
            </a:r>
            <a:endParaRPr lang="en-US" sz="1350" dirty="0"/>
          </a:p>
        </p:txBody>
      </p:sp>
      <p:sp>
        <p:nvSpPr>
          <p:cNvPr id="8" name="Text 6"/>
          <p:cNvSpPr/>
          <p:nvPr/>
        </p:nvSpPr>
        <p:spPr>
          <a:xfrm>
            <a:off x="914400" y="3785616"/>
            <a:ext cx="7315200" cy="594360"/>
          </a:xfrm>
          <a:prstGeom prst="rect">
            <a:avLst/>
          </a:prstGeom>
          <a:noFill/>
          <a:ln/>
        </p:spPr>
        <p:txBody>
          <a:bodyPr wrap="square" rtlCol="0" anchor="ctr"/>
          <a:lstStyle/>
          <a:p>
            <a:pPr algn="ctr" indent="0" marL="0">
              <a:lnSpc>
                <a:spcPct val="135000"/>
              </a:lnSpc>
              <a:buNone/>
            </a:pPr>
            <a:r>
              <a:rPr lang="en-US" sz="1350" b="1" i="1" dirty="0">
                <a:solidFill>
                  <a:srgbClr val="E8C96A"/>
                </a:solidFill>
                <a:latin typeface="Georgia" pitchFamily="34" charset="0"/>
                <a:ea typeface="Georgia" pitchFamily="34" charset="-122"/>
                <a:cs typeface="Georgia" pitchFamily="34" charset="-120"/>
              </a:rPr>
              <a:t>Together they produce a graduate who can design a systemic shared-value architecture, translate it into industry-standard language, validate it against real market feedback, and pitch it to the rooms that will fund it.</a:t>
            </a:r>
            <a:endParaRPr lang="en-US" sz="1350" dirty="0"/>
          </a:p>
        </p:txBody>
      </p:sp>
      <p:sp>
        <p:nvSpPr>
          <p:cNvPr id="9" name="Text 7"/>
          <p:cNvSpPr/>
          <p:nvPr/>
        </p:nvSpPr>
        <p:spPr>
          <a:xfrm>
            <a:off x="0" y="4736592"/>
            <a:ext cx="9144000" cy="411480"/>
          </a:xfrm>
          <a:prstGeom prst="rect">
            <a:avLst/>
          </a:prstGeom>
          <a:noFill/>
          <a:ln/>
        </p:spPr>
        <p:txBody>
          <a:bodyPr wrap="square" rtlCol="0" anchor="ctr"/>
          <a:lstStyle/>
          <a:p>
            <a:pPr algn="ctr" indent="0" marL="0">
              <a:buNone/>
            </a:pPr>
            <a:r>
              <a:rPr lang="en-US" sz="1100" b="1" dirty="0">
                <a:solidFill>
                  <a:srgbClr val="1A2D5A"/>
                </a:solidFill>
              </a:rPr>
              <a:t>ARIES Certificate Program  ·  March 2026</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5EF"/>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D5A"/>
          </a:solidFill>
          <a:ln w="12700">
            <a:solidFill>
              <a:srgbClr val="1A2D5A"/>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C9A84C"/>
                </a:solidFill>
              </a:rPr>
              <a:t>THE OPPORTUNITY</a:t>
            </a:r>
            <a:endParaRPr lang="en-US" sz="1300" dirty="0"/>
          </a:p>
        </p:txBody>
      </p:sp>
      <p:sp>
        <p:nvSpPr>
          <p:cNvPr id="4" name="Shape 2"/>
          <p:cNvSpPr/>
          <p:nvPr/>
        </p:nvSpPr>
        <p:spPr>
          <a:xfrm>
            <a:off x="457200" y="1005840"/>
            <a:ext cx="2606040" cy="1691640"/>
          </a:xfrm>
          <a:prstGeom prst="rect">
            <a:avLst/>
          </a:prstGeom>
          <a:solidFill>
            <a:srgbClr val="FFFFFF"/>
          </a:solidFill>
          <a:ln w="12700">
            <a:solidFill>
              <a:srgbClr val="D1D5DB"/>
            </a:solidFill>
            <a:prstDash val="solid"/>
          </a:ln>
          <a:effectLst>
            <a:outerShdw sx="100000" sy="100000" kx="0" ky="0" algn="bl" rotWithShape="0" blurRad="101600" dist="38100" dir="8100000">
              <a:srgbClr val="000000">
                <a:alpha val="8000"/>
              </a:srgbClr>
            </a:outerShdw>
          </a:effectLst>
        </p:spPr>
      </p:sp>
      <p:sp>
        <p:nvSpPr>
          <p:cNvPr id="5" name="Shape 3"/>
          <p:cNvSpPr/>
          <p:nvPr/>
        </p:nvSpPr>
        <p:spPr>
          <a:xfrm>
            <a:off x="457200" y="1005840"/>
            <a:ext cx="2606040" cy="228600"/>
          </a:xfrm>
          <a:prstGeom prst="rect">
            <a:avLst/>
          </a:prstGeom>
          <a:solidFill>
            <a:srgbClr val="C9A84C"/>
          </a:solidFill>
          <a:ln w="12700">
            <a:solidFill>
              <a:srgbClr val="C9A84C"/>
            </a:solidFill>
            <a:prstDash val="solid"/>
          </a:ln>
        </p:spPr>
      </p:sp>
      <p:sp>
        <p:nvSpPr>
          <p:cNvPr id="6" name="Text 4"/>
          <p:cNvSpPr/>
          <p:nvPr/>
        </p:nvSpPr>
        <p:spPr>
          <a:xfrm>
            <a:off x="457200" y="1261872"/>
            <a:ext cx="2606040" cy="749808"/>
          </a:xfrm>
          <a:prstGeom prst="rect">
            <a:avLst/>
          </a:prstGeom>
          <a:noFill/>
          <a:ln/>
        </p:spPr>
        <p:txBody>
          <a:bodyPr wrap="square" rtlCol="0" anchor="ctr"/>
          <a:lstStyle/>
          <a:p>
            <a:pPr algn="ctr" indent="0" marL="0">
              <a:buNone/>
            </a:pPr>
            <a:r>
              <a:rPr lang="en-US" sz="3400" b="1" dirty="0">
                <a:solidFill>
                  <a:srgbClr val="1A2D5A"/>
                </a:solidFill>
                <a:latin typeface="Georgia" pitchFamily="34" charset="0"/>
                <a:ea typeface="Georgia" pitchFamily="34" charset="-122"/>
                <a:cs typeface="Georgia" pitchFamily="34" charset="-120"/>
              </a:rPr>
              <a:t>$6.7B</a:t>
            </a:r>
            <a:endParaRPr lang="en-US" sz="3400" dirty="0"/>
          </a:p>
        </p:txBody>
      </p:sp>
      <p:sp>
        <p:nvSpPr>
          <p:cNvPr id="7" name="Text 5"/>
          <p:cNvSpPr/>
          <p:nvPr/>
        </p:nvSpPr>
        <p:spPr>
          <a:xfrm>
            <a:off x="457200" y="1993392"/>
            <a:ext cx="2606040" cy="704088"/>
          </a:xfrm>
          <a:prstGeom prst="rect">
            <a:avLst/>
          </a:prstGeom>
          <a:noFill/>
          <a:ln/>
        </p:spPr>
        <p:txBody>
          <a:bodyPr wrap="square" rtlCol="0" anchor="t"/>
          <a:lstStyle/>
          <a:p>
            <a:pPr algn="ctr" indent="0" marL="0">
              <a:buNone/>
            </a:pPr>
            <a:r>
              <a:rPr lang="en-US" sz="1200" dirty="0">
                <a:solidFill>
                  <a:srgbClr val="6B7280"/>
                </a:solidFill>
              </a:rPr>
              <a:t>BC creative sector</a:t>
            </a:r>
            <a:endParaRPr lang="en-US" sz="1200" dirty="0"/>
          </a:p>
          <a:p>
            <a:pPr algn="ctr" indent="0" marL="0">
              <a:buNone/>
            </a:pPr>
            <a:r>
              <a:rPr lang="en-US" sz="1200" dirty="0">
                <a:solidFill>
                  <a:srgbClr val="6B7280"/>
                </a:solidFill>
              </a:rPr>
              <a:t>GDP contribution (2022)</a:t>
            </a:r>
            <a:endParaRPr lang="en-US" sz="1200" dirty="0"/>
          </a:p>
        </p:txBody>
      </p:sp>
      <p:sp>
        <p:nvSpPr>
          <p:cNvPr id="8" name="Shape 6"/>
          <p:cNvSpPr/>
          <p:nvPr/>
        </p:nvSpPr>
        <p:spPr>
          <a:xfrm>
            <a:off x="3337560" y="1005840"/>
            <a:ext cx="2606040" cy="1691640"/>
          </a:xfrm>
          <a:prstGeom prst="rect">
            <a:avLst/>
          </a:prstGeom>
          <a:solidFill>
            <a:srgbClr val="FFFFFF"/>
          </a:solidFill>
          <a:ln w="12700">
            <a:solidFill>
              <a:srgbClr val="D1D5DB"/>
            </a:solidFill>
            <a:prstDash val="solid"/>
          </a:ln>
          <a:effectLst>
            <a:outerShdw sx="100000" sy="100000" kx="0" ky="0" algn="bl" rotWithShape="0" blurRad="101600" dist="38100" dir="8100000">
              <a:srgbClr val="000000">
                <a:alpha val="8000"/>
              </a:srgbClr>
            </a:outerShdw>
          </a:effectLst>
        </p:spPr>
      </p:sp>
      <p:sp>
        <p:nvSpPr>
          <p:cNvPr id="9" name="Shape 7"/>
          <p:cNvSpPr/>
          <p:nvPr/>
        </p:nvSpPr>
        <p:spPr>
          <a:xfrm>
            <a:off x="3337560" y="1005840"/>
            <a:ext cx="2606040" cy="228600"/>
          </a:xfrm>
          <a:prstGeom prst="rect">
            <a:avLst/>
          </a:prstGeom>
          <a:solidFill>
            <a:srgbClr val="C9A84C"/>
          </a:solidFill>
          <a:ln w="12700">
            <a:solidFill>
              <a:srgbClr val="C9A84C"/>
            </a:solidFill>
            <a:prstDash val="solid"/>
          </a:ln>
        </p:spPr>
      </p:sp>
      <p:sp>
        <p:nvSpPr>
          <p:cNvPr id="10" name="Text 8"/>
          <p:cNvSpPr/>
          <p:nvPr/>
        </p:nvSpPr>
        <p:spPr>
          <a:xfrm>
            <a:off x="3337560" y="1261872"/>
            <a:ext cx="2606040" cy="749808"/>
          </a:xfrm>
          <a:prstGeom prst="rect">
            <a:avLst/>
          </a:prstGeom>
          <a:noFill/>
          <a:ln/>
        </p:spPr>
        <p:txBody>
          <a:bodyPr wrap="square" rtlCol="0" anchor="ctr"/>
          <a:lstStyle/>
          <a:p>
            <a:pPr algn="ctr" indent="0" marL="0">
              <a:buNone/>
            </a:pPr>
            <a:r>
              <a:rPr lang="en-US" sz="3400" b="1" dirty="0">
                <a:solidFill>
                  <a:srgbClr val="1A2D5A"/>
                </a:solidFill>
                <a:latin typeface="Georgia" pitchFamily="34" charset="0"/>
                <a:ea typeface="Georgia" pitchFamily="34" charset="-122"/>
                <a:cs typeface="Georgia" pitchFamily="34" charset="-120"/>
              </a:rPr>
              <a:t>89,000+</a:t>
            </a:r>
            <a:endParaRPr lang="en-US" sz="3400" dirty="0"/>
          </a:p>
        </p:txBody>
      </p:sp>
      <p:sp>
        <p:nvSpPr>
          <p:cNvPr id="11" name="Text 9"/>
          <p:cNvSpPr/>
          <p:nvPr/>
        </p:nvSpPr>
        <p:spPr>
          <a:xfrm>
            <a:off x="3337560" y="1993392"/>
            <a:ext cx="2606040" cy="704088"/>
          </a:xfrm>
          <a:prstGeom prst="rect">
            <a:avLst/>
          </a:prstGeom>
          <a:noFill/>
          <a:ln/>
        </p:spPr>
        <p:txBody>
          <a:bodyPr wrap="square" rtlCol="0" anchor="t"/>
          <a:lstStyle/>
          <a:p>
            <a:pPr algn="ctr" indent="0" marL="0">
              <a:buNone/>
            </a:pPr>
            <a:r>
              <a:rPr lang="en-US" sz="1200" dirty="0">
                <a:solidFill>
                  <a:srgbClr val="6B7280"/>
                </a:solidFill>
              </a:rPr>
              <a:t>Creative industry</a:t>
            </a:r>
            <a:endParaRPr lang="en-US" sz="1200" dirty="0"/>
          </a:p>
          <a:p>
            <a:pPr algn="ctr" indent="0" marL="0">
              <a:buNone/>
            </a:pPr>
            <a:r>
              <a:rPr lang="en-US" sz="1200" dirty="0">
                <a:solidFill>
                  <a:srgbClr val="6B7280"/>
                </a:solidFill>
              </a:rPr>
              <a:t>employees in BC</a:t>
            </a:r>
            <a:endParaRPr lang="en-US" sz="1200" dirty="0"/>
          </a:p>
        </p:txBody>
      </p:sp>
      <p:sp>
        <p:nvSpPr>
          <p:cNvPr id="12" name="Shape 10"/>
          <p:cNvSpPr/>
          <p:nvPr/>
        </p:nvSpPr>
        <p:spPr>
          <a:xfrm>
            <a:off x="6217920" y="1005840"/>
            <a:ext cx="2606040" cy="1691640"/>
          </a:xfrm>
          <a:prstGeom prst="rect">
            <a:avLst/>
          </a:prstGeom>
          <a:solidFill>
            <a:srgbClr val="FFFFFF"/>
          </a:solidFill>
          <a:ln w="12700">
            <a:solidFill>
              <a:srgbClr val="D1D5DB"/>
            </a:solidFill>
            <a:prstDash val="solid"/>
          </a:ln>
          <a:effectLst>
            <a:outerShdw sx="100000" sy="100000" kx="0" ky="0" algn="bl" rotWithShape="0" blurRad="101600" dist="38100" dir="8100000">
              <a:srgbClr val="000000">
                <a:alpha val="8000"/>
              </a:srgbClr>
            </a:outerShdw>
          </a:effectLst>
        </p:spPr>
      </p:sp>
      <p:sp>
        <p:nvSpPr>
          <p:cNvPr id="13" name="Shape 11"/>
          <p:cNvSpPr/>
          <p:nvPr/>
        </p:nvSpPr>
        <p:spPr>
          <a:xfrm>
            <a:off x="6217920" y="1005840"/>
            <a:ext cx="2606040" cy="228600"/>
          </a:xfrm>
          <a:prstGeom prst="rect">
            <a:avLst/>
          </a:prstGeom>
          <a:solidFill>
            <a:srgbClr val="C9A84C"/>
          </a:solidFill>
          <a:ln w="12700">
            <a:solidFill>
              <a:srgbClr val="C9A84C"/>
            </a:solidFill>
            <a:prstDash val="solid"/>
          </a:ln>
        </p:spPr>
      </p:sp>
      <p:sp>
        <p:nvSpPr>
          <p:cNvPr id="14" name="Text 12"/>
          <p:cNvSpPr/>
          <p:nvPr/>
        </p:nvSpPr>
        <p:spPr>
          <a:xfrm>
            <a:off x="6217920" y="1261872"/>
            <a:ext cx="2606040" cy="749808"/>
          </a:xfrm>
          <a:prstGeom prst="rect">
            <a:avLst/>
          </a:prstGeom>
          <a:noFill/>
          <a:ln/>
        </p:spPr>
        <p:txBody>
          <a:bodyPr wrap="square" rtlCol="0" anchor="ctr"/>
          <a:lstStyle/>
          <a:p>
            <a:pPr algn="ctr" indent="0" marL="0">
              <a:buNone/>
            </a:pPr>
            <a:r>
              <a:rPr lang="en-US" sz="3400" b="1" dirty="0">
                <a:solidFill>
                  <a:srgbClr val="1A2D5A"/>
                </a:solidFill>
                <a:latin typeface="Georgia" pitchFamily="34" charset="0"/>
                <a:ea typeface="Georgia" pitchFamily="34" charset="-122"/>
                <a:cs typeface="Georgia" pitchFamily="34" charset="-120"/>
              </a:rPr>
              <a:t>1st</a:t>
            </a:r>
            <a:endParaRPr lang="en-US" sz="3400" dirty="0"/>
          </a:p>
        </p:txBody>
      </p:sp>
      <p:sp>
        <p:nvSpPr>
          <p:cNvPr id="15" name="Text 13"/>
          <p:cNvSpPr/>
          <p:nvPr/>
        </p:nvSpPr>
        <p:spPr>
          <a:xfrm>
            <a:off x="6217920" y="1993392"/>
            <a:ext cx="2606040" cy="704088"/>
          </a:xfrm>
          <a:prstGeom prst="rect">
            <a:avLst/>
          </a:prstGeom>
          <a:noFill/>
          <a:ln/>
        </p:spPr>
        <p:txBody>
          <a:bodyPr wrap="square" rtlCol="0" anchor="t"/>
          <a:lstStyle/>
          <a:p>
            <a:pPr algn="ctr" indent="0" marL="0">
              <a:buNone/>
            </a:pPr>
            <a:r>
              <a:rPr lang="en-US" sz="1200" dirty="0">
                <a:solidFill>
                  <a:srgbClr val="6B7280"/>
                </a:solidFill>
              </a:rPr>
              <a:t>BCI: first creative</a:t>
            </a:r>
            <a:endParaRPr lang="en-US" sz="1200" dirty="0"/>
          </a:p>
          <a:p>
            <a:pPr algn="ctr" indent="0" marL="0">
              <a:buNone/>
            </a:pPr>
            <a:r>
              <a:rPr lang="en-US" sz="1200" dirty="0">
                <a:solidFill>
                  <a:srgbClr val="6B7280"/>
                </a:solidFill>
              </a:rPr>
              <a:t>degree in Western Canada</a:t>
            </a:r>
            <a:endParaRPr lang="en-US" sz="1200" dirty="0"/>
          </a:p>
        </p:txBody>
      </p:sp>
      <p:sp>
        <p:nvSpPr>
          <p:cNvPr id="16" name="Shape 14"/>
          <p:cNvSpPr/>
          <p:nvPr/>
        </p:nvSpPr>
        <p:spPr>
          <a:xfrm>
            <a:off x="457200" y="2880360"/>
            <a:ext cx="8229600" cy="1691640"/>
          </a:xfrm>
          <a:prstGeom prst="rect">
            <a:avLst/>
          </a:prstGeom>
          <a:solidFill>
            <a:srgbClr val="243669"/>
          </a:solidFill>
          <a:ln w="12700">
            <a:solidFill>
              <a:srgbClr val="243669"/>
            </a:solidFill>
            <a:prstDash val="solid"/>
          </a:ln>
        </p:spPr>
      </p:sp>
      <p:sp>
        <p:nvSpPr>
          <p:cNvPr id="17" name="Shape 15"/>
          <p:cNvSpPr/>
          <p:nvPr/>
        </p:nvSpPr>
        <p:spPr>
          <a:xfrm>
            <a:off x="457200" y="2880360"/>
            <a:ext cx="274320" cy="1691640"/>
          </a:xfrm>
          <a:prstGeom prst="rect">
            <a:avLst/>
          </a:prstGeom>
          <a:solidFill>
            <a:srgbClr val="C9A84C"/>
          </a:solidFill>
          <a:ln w="12700">
            <a:solidFill>
              <a:srgbClr val="C9A84C"/>
            </a:solidFill>
            <a:prstDash val="solid"/>
          </a:ln>
        </p:spPr>
      </p:sp>
      <p:sp>
        <p:nvSpPr>
          <p:cNvPr id="18" name="Text 16"/>
          <p:cNvSpPr/>
          <p:nvPr/>
        </p:nvSpPr>
        <p:spPr>
          <a:xfrm>
            <a:off x="914400" y="2944368"/>
            <a:ext cx="7498080" cy="384048"/>
          </a:xfrm>
          <a:prstGeom prst="rect">
            <a:avLst/>
          </a:prstGeom>
          <a:noFill/>
          <a:ln/>
        </p:spPr>
        <p:txBody>
          <a:bodyPr wrap="square" rtlCol="0" anchor="ctr"/>
          <a:lstStyle/>
          <a:p>
            <a:pPr indent="0" marL="0">
              <a:buNone/>
            </a:pPr>
            <a:r>
              <a:rPr lang="en-US" sz="1400" b="1" dirty="0">
                <a:solidFill>
                  <a:srgbClr val="E8C96A"/>
                </a:solidFill>
                <a:latin typeface="Georgia" pitchFamily="34" charset="0"/>
                <a:ea typeface="Georgia" pitchFamily="34" charset="-122"/>
                <a:cs typeface="Georgia" pitchFamily="34" charset="-120"/>
              </a:rPr>
              <a:t>The gap in the market</a:t>
            </a:r>
            <a:endParaRPr lang="en-US" sz="1400" dirty="0"/>
          </a:p>
        </p:txBody>
      </p:sp>
      <p:sp>
        <p:nvSpPr>
          <p:cNvPr id="19" name="Text 17"/>
          <p:cNvSpPr/>
          <p:nvPr/>
        </p:nvSpPr>
        <p:spPr>
          <a:xfrm>
            <a:off x="914400" y="3337560"/>
            <a:ext cx="7498080" cy="1170432"/>
          </a:xfrm>
          <a:prstGeom prst="rect">
            <a:avLst/>
          </a:prstGeom>
          <a:noFill/>
          <a:ln/>
        </p:spPr>
        <p:txBody>
          <a:bodyPr wrap="square" rtlCol="0" anchor="ctr"/>
          <a:lstStyle/>
          <a:p>
            <a:pPr indent="0" marL="0">
              <a:lnSpc>
                <a:spcPct val="130000"/>
              </a:lnSpc>
              <a:buNone/>
            </a:pPr>
            <a:r>
              <a:rPr lang="en-US" sz="1300" dirty="0">
                <a:solidFill>
                  <a:srgbClr val="F8F5EF"/>
                </a:solidFill>
              </a:rPr>
              <a:t>Most creative industries practitioners arrive at business model tools without the foundational governance frameworks that make those tools meaningful. They learn to fill in canvases before they understand why the categories exist. The advanced certificate solves this by sequencing foundations first — then translation.</a:t>
            </a:r>
            <a:endParaRPr lang="en-US" sz="13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D5A"/>
          </a:solidFill>
          <a:ln w="12700">
            <a:solidFill>
              <a:srgbClr val="1A2D5A"/>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C9A84C"/>
                </a:solidFill>
              </a:rPr>
              <a:t>THE TRANSLATION PROBLEM</a:t>
            </a:r>
            <a:endParaRPr lang="en-US" sz="1300" dirty="0"/>
          </a:p>
        </p:txBody>
      </p:sp>
      <p:sp>
        <p:nvSpPr>
          <p:cNvPr id="4" name="Shape 2"/>
          <p:cNvSpPr/>
          <p:nvPr/>
        </p:nvSpPr>
        <p:spPr>
          <a:xfrm>
            <a:off x="457200" y="960120"/>
            <a:ext cx="3703320" cy="3657600"/>
          </a:xfrm>
          <a:prstGeom prst="rect">
            <a:avLst/>
          </a:prstGeom>
          <a:solidFill>
            <a:srgbClr val="EEF1F7"/>
          </a:solidFill>
          <a:ln w="12700">
            <a:solidFill>
              <a:srgbClr val="D1D5DB"/>
            </a:solidFill>
            <a:prstDash val="solid"/>
          </a:ln>
        </p:spPr>
      </p:sp>
      <p:sp>
        <p:nvSpPr>
          <p:cNvPr id="5" name="Shape 3"/>
          <p:cNvSpPr/>
          <p:nvPr/>
        </p:nvSpPr>
        <p:spPr>
          <a:xfrm>
            <a:off x="457200" y="960120"/>
            <a:ext cx="3703320" cy="411480"/>
          </a:xfrm>
          <a:prstGeom prst="rect">
            <a:avLst/>
          </a:prstGeom>
          <a:solidFill>
            <a:srgbClr val="1A2D5A"/>
          </a:solidFill>
          <a:ln w="12700">
            <a:solidFill>
              <a:srgbClr val="1A2D5A"/>
            </a:solidFill>
            <a:prstDash val="solid"/>
          </a:ln>
        </p:spPr>
      </p:sp>
      <p:sp>
        <p:nvSpPr>
          <p:cNvPr id="6" name="Text 4"/>
          <p:cNvSpPr/>
          <p:nvPr/>
        </p:nvSpPr>
        <p:spPr>
          <a:xfrm>
            <a:off x="457200" y="960120"/>
            <a:ext cx="3703320" cy="411480"/>
          </a:xfrm>
          <a:prstGeom prst="rect">
            <a:avLst/>
          </a:prstGeom>
          <a:noFill/>
          <a:ln/>
        </p:spPr>
        <p:txBody>
          <a:bodyPr wrap="square" rtlCol="0" anchor="ctr"/>
          <a:lstStyle/>
          <a:p>
            <a:pPr algn="ctr" indent="0" marL="0">
              <a:buNone/>
            </a:pPr>
            <a:r>
              <a:rPr lang="en-US" sz="1000" b="1" spc="200" kern="0" dirty="0">
                <a:solidFill>
                  <a:srgbClr val="C9A84C"/>
                </a:solidFill>
              </a:rPr>
              <a:t>ARIES CERTIFICATE LANGUAGE</a:t>
            </a:r>
            <a:endParaRPr lang="en-US" sz="1000" dirty="0"/>
          </a:p>
        </p:txBody>
      </p:sp>
      <p:sp>
        <p:nvSpPr>
          <p:cNvPr id="7" name="Text 5"/>
          <p:cNvSpPr/>
          <p:nvPr/>
        </p:nvSpPr>
        <p:spPr>
          <a:xfrm>
            <a:off x="640080" y="1463040"/>
            <a:ext cx="3383280" cy="3017520"/>
          </a:xfrm>
          <a:prstGeom prst="rect">
            <a:avLst/>
          </a:prstGeom>
          <a:noFill/>
          <a:ln/>
        </p:spPr>
        <p:txBody>
          <a:bodyPr wrap="square" rtlCol="0" anchor="ctr"/>
          <a:lstStyle/>
          <a:p>
            <a:pPr marL="342900" indent="-342900">
              <a:lnSpc>
                <a:spcPct val="150000"/>
              </a:lnSpc>
              <a:buSzPct val="100000"/>
              <a:buChar char="•"/>
            </a:pPr>
            <a:r>
              <a:rPr lang="en-US" sz="1300" dirty="0">
                <a:solidFill>
                  <a:srgbClr val="2E2E2E"/>
                </a:solidFill>
              </a:rPr>
              <a:t>RPV Framework (Christensen)</a:t>
            </a:r>
            <a:endParaRPr lang="en-US" sz="1300" dirty="0"/>
          </a:p>
          <a:p>
            <a:pPr marL="342900" indent="-342900">
              <a:lnSpc>
                <a:spcPct val="150000"/>
              </a:lnSpc>
              <a:buSzPct val="100000"/>
              <a:buChar char="•"/>
            </a:pPr>
            <a:r>
              <a:rPr lang="en-US" sz="1300" dirty="0">
                <a:solidFill>
                  <a:srgbClr val="2E2E2E"/>
                </a:solidFill>
              </a:rPr>
              <a:t>Wartofsky's Artifact Levels</a:t>
            </a:r>
            <a:endParaRPr lang="en-US" sz="1300" dirty="0"/>
          </a:p>
          <a:p>
            <a:pPr marL="342900" indent="-342900">
              <a:lnSpc>
                <a:spcPct val="150000"/>
              </a:lnSpc>
              <a:buSzPct val="100000"/>
              <a:buChar char="•"/>
            </a:pPr>
            <a:r>
              <a:rPr lang="en-US" sz="1300" dirty="0">
                <a:solidFill>
                  <a:srgbClr val="2E2E2E"/>
                </a:solidFill>
              </a:rPr>
              <a:t>Products / Services / Licences</a:t>
            </a:r>
            <a:endParaRPr lang="en-US" sz="1300" dirty="0"/>
          </a:p>
          <a:p>
            <a:pPr marL="342900" indent="-342900">
              <a:lnSpc>
                <a:spcPct val="150000"/>
              </a:lnSpc>
              <a:buSzPct val="100000"/>
              <a:buChar char="•"/>
            </a:pPr>
            <a:r>
              <a:rPr lang="en-US" sz="1300" dirty="0">
                <a:solidFill>
                  <a:srgbClr val="2E2E2E"/>
                </a:solidFill>
              </a:rPr>
              <a:t>Boundary Object Logic (Engeström)</a:t>
            </a:r>
            <a:endParaRPr lang="en-US" sz="1300" dirty="0"/>
          </a:p>
          <a:p>
            <a:pPr marL="342900" indent="-342900">
              <a:lnSpc>
                <a:spcPct val="150000"/>
              </a:lnSpc>
              <a:buSzPct val="100000"/>
              <a:buChar char="•"/>
            </a:pPr>
            <a:r>
              <a:rPr lang="en-US" sz="1300" dirty="0">
                <a:solidFill>
                  <a:srgbClr val="2E2E2E"/>
                </a:solidFill>
              </a:rPr>
              <a:t>Autopoietic Test</a:t>
            </a:r>
            <a:endParaRPr lang="en-US" sz="1300" dirty="0"/>
          </a:p>
          <a:p>
            <a:pPr marL="342900" indent="-342900">
              <a:lnSpc>
                <a:spcPct val="150000"/>
              </a:lnSpc>
              <a:buSzPct val="100000"/>
              <a:buChar char="•"/>
            </a:pPr>
            <a:r>
              <a:rPr lang="en-US" sz="1300" dirty="0">
                <a:solidFill>
                  <a:srgbClr val="2E2E2E"/>
                </a:solidFill>
              </a:rPr>
              <a:t>Six-Statement Pro Forma Architecture</a:t>
            </a:r>
            <a:endParaRPr lang="en-US" sz="1300" dirty="0"/>
          </a:p>
        </p:txBody>
      </p:sp>
      <p:sp>
        <p:nvSpPr>
          <p:cNvPr id="8" name="Shape 6"/>
          <p:cNvSpPr/>
          <p:nvPr/>
        </p:nvSpPr>
        <p:spPr>
          <a:xfrm>
            <a:off x="4297680" y="2514600"/>
            <a:ext cx="548640" cy="320040"/>
          </a:xfrm>
          <a:prstGeom prst="rect">
            <a:avLst/>
          </a:prstGeom>
          <a:solidFill>
            <a:srgbClr val="C9A84C"/>
          </a:solidFill>
          <a:ln w="12700">
            <a:solidFill>
              <a:srgbClr val="C9A84C"/>
            </a:solidFill>
            <a:prstDash val="solid"/>
          </a:ln>
        </p:spPr>
      </p:sp>
      <p:sp>
        <p:nvSpPr>
          <p:cNvPr id="9" name="Text 7"/>
          <p:cNvSpPr/>
          <p:nvPr/>
        </p:nvSpPr>
        <p:spPr>
          <a:xfrm>
            <a:off x="4224528" y="2450592"/>
            <a:ext cx="731520" cy="457200"/>
          </a:xfrm>
          <a:prstGeom prst="rect">
            <a:avLst/>
          </a:prstGeom>
          <a:noFill/>
          <a:ln/>
        </p:spPr>
        <p:txBody>
          <a:bodyPr wrap="square" rtlCol="0" anchor="ctr"/>
          <a:lstStyle/>
          <a:p>
            <a:pPr algn="ctr" indent="0" marL="0">
              <a:buNone/>
            </a:pPr>
            <a:r>
              <a:rPr lang="en-US" sz="2200" b="1" dirty="0">
                <a:solidFill>
                  <a:srgbClr val="C9A84C"/>
                </a:solidFill>
              </a:rPr>
              <a:t>→</a:t>
            </a:r>
            <a:endParaRPr lang="en-US" sz="2200" dirty="0"/>
          </a:p>
        </p:txBody>
      </p:sp>
      <p:sp>
        <p:nvSpPr>
          <p:cNvPr id="10" name="Text 8"/>
          <p:cNvSpPr/>
          <p:nvPr/>
        </p:nvSpPr>
        <p:spPr>
          <a:xfrm>
            <a:off x="4160520" y="2852928"/>
            <a:ext cx="822960" cy="274320"/>
          </a:xfrm>
          <a:prstGeom prst="rect">
            <a:avLst/>
          </a:prstGeom>
          <a:noFill/>
          <a:ln/>
        </p:spPr>
        <p:txBody>
          <a:bodyPr wrap="square" rtlCol="0" anchor="ctr"/>
          <a:lstStyle/>
          <a:p>
            <a:pPr algn="ctr" indent="0" marL="0">
              <a:buNone/>
            </a:pPr>
            <a:r>
              <a:rPr lang="en-US" sz="800" b="1" spc="200" kern="0" dirty="0">
                <a:solidFill>
                  <a:srgbClr val="C9A84C"/>
                </a:solidFill>
              </a:rPr>
              <a:t>TRANSLATE</a:t>
            </a:r>
            <a:endParaRPr lang="en-US" sz="800" dirty="0"/>
          </a:p>
        </p:txBody>
      </p:sp>
      <p:sp>
        <p:nvSpPr>
          <p:cNvPr id="11" name="Shape 9"/>
          <p:cNvSpPr/>
          <p:nvPr/>
        </p:nvSpPr>
        <p:spPr>
          <a:xfrm>
            <a:off x="4983480" y="960120"/>
            <a:ext cx="3703320" cy="3657600"/>
          </a:xfrm>
          <a:prstGeom prst="rect">
            <a:avLst/>
          </a:prstGeom>
          <a:solidFill>
            <a:srgbClr val="EEF1F7"/>
          </a:solidFill>
          <a:ln w="12700">
            <a:solidFill>
              <a:srgbClr val="D1D5DB"/>
            </a:solidFill>
            <a:prstDash val="solid"/>
          </a:ln>
        </p:spPr>
      </p:sp>
      <p:sp>
        <p:nvSpPr>
          <p:cNvPr id="12" name="Shape 10"/>
          <p:cNvSpPr/>
          <p:nvPr/>
        </p:nvSpPr>
        <p:spPr>
          <a:xfrm>
            <a:off x="4983480" y="960120"/>
            <a:ext cx="3703320" cy="411480"/>
          </a:xfrm>
          <a:prstGeom prst="rect">
            <a:avLst/>
          </a:prstGeom>
          <a:solidFill>
            <a:srgbClr val="C9A84C"/>
          </a:solidFill>
          <a:ln w="12700">
            <a:solidFill>
              <a:srgbClr val="C9A84C"/>
            </a:solidFill>
            <a:prstDash val="solid"/>
          </a:ln>
        </p:spPr>
      </p:sp>
      <p:sp>
        <p:nvSpPr>
          <p:cNvPr id="13" name="Text 11"/>
          <p:cNvSpPr/>
          <p:nvPr/>
        </p:nvSpPr>
        <p:spPr>
          <a:xfrm>
            <a:off x="4983480" y="960120"/>
            <a:ext cx="3703320" cy="411480"/>
          </a:xfrm>
          <a:prstGeom prst="rect">
            <a:avLst/>
          </a:prstGeom>
          <a:noFill/>
          <a:ln/>
        </p:spPr>
        <p:txBody>
          <a:bodyPr wrap="square" rtlCol="0" anchor="ctr"/>
          <a:lstStyle/>
          <a:p>
            <a:pPr algn="ctr" indent="0" marL="0">
              <a:buNone/>
            </a:pPr>
            <a:r>
              <a:rPr lang="en-US" sz="1000" b="1" spc="200" kern="0" dirty="0">
                <a:solidFill>
                  <a:srgbClr val="1A2D5A"/>
                </a:solidFill>
              </a:rPr>
              <a:t>COMMERCIAL MARKET LANGUAGE</a:t>
            </a:r>
            <a:endParaRPr lang="en-US" sz="1000" dirty="0"/>
          </a:p>
        </p:txBody>
      </p:sp>
      <p:sp>
        <p:nvSpPr>
          <p:cNvPr id="14" name="Text 12"/>
          <p:cNvSpPr/>
          <p:nvPr/>
        </p:nvSpPr>
        <p:spPr>
          <a:xfrm>
            <a:off x="5166360" y="1463040"/>
            <a:ext cx="3383280" cy="3017520"/>
          </a:xfrm>
          <a:prstGeom prst="rect">
            <a:avLst/>
          </a:prstGeom>
          <a:noFill/>
          <a:ln/>
        </p:spPr>
        <p:txBody>
          <a:bodyPr wrap="square" rtlCol="0" anchor="ctr"/>
          <a:lstStyle/>
          <a:p>
            <a:pPr marL="342900" indent="-342900">
              <a:lnSpc>
                <a:spcPct val="150000"/>
              </a:lnSpc>
              <a:buSzPct val="100000"/>
              <a:buChar char="•"/>
            </a:pPr>
            <a:r>
              <a:rPr lang="en-US" sz="1300" dirty="0">
                <a:solidFill>
                  <a:srgbClr val="2E2E2E"/>
                </a:solidFill>
              </a:rPr>
              <a:t>Business Model Canvas (Strategyzer)</a:t>
            </a:r>
            <a:endParaRPr lang="en-US" sz="1300" dirty="0"/>
          </a:p>
          <a:p>
            <a:pPr marL="342900" indent="-342900">
              <a:lnSpc>
                <a:spcPct val="150000"/>
              </a:lnSpc>
              <a:buSzPct val="100000"/>
              <a:buChar char="•"/>
            </a:pPr>
            <a:r>
              <a:rPr lang="en-US" sz="1300" dirty="0">
                <a:solidFill>
                  <a:srgbClr val="2E2E2E"/>
                </a:solidFill>
              </a:rPr>
              <a:t>Value Proposition Canvas</a:t>
            </a:r>
            <a:endParaRPr lang="en-US" sz="1300" dirty="0"/>
          </a:p>
          <a:p>
            <a:pPr marL="342900" indent="-342900">
              <a:lnSpc>
                <a:spcPct val="150000"/>
              </a:lnSpc>
              <a:buSzPct val="100000"/>
              <a:buChar char="•"/>
            </a:pPr>
            <a:r>
              <a:rPr lang="en-US" sz="1300" dirty="0">
                <a:solidFill>
                  <a:srgbClr val="2E2E2E"/>
                </a:solidFill>
              </a:rPr>
              <a:t>Testing Business Ideas Frameworks</a:t>
            </a:r>
            <a:endParaRPr lang="en-US" sz="1300" dirty="0"/>
          </a:p>
          <a:p>
            <a:pPr marL="342900" indent="-342900">
              <a:lnSpc>
                <a:spcPct val="150000"/>
              </a:lnSpc>
              <a:buSzPct val="100000"/>
              <a:buChar char="•"/>
            </a:pPr>
            <a:r>
              <a:rPr lang="en-US" sz="1300" dirty="0">
                <a:solidFill>
                  <a:srgbClr val="2E2E2E"/>
                </a:solidFill>
              </a:rPr>
              <a:t>Investor &amp; Sponsor Pitch Packages</a:t>
            </a:r>
            <a:endParaRPr lang="en-US" sz="1300" dirty="0"/>
          </a:p>
          <a:p>
            <a:pPr marL="342900" indent="-342900">
              <a:lnSpc>
                <a:spcPct val="150000"/>
              </a:lnSpc>
              <a:buSzPct val="100000"/>
              <a:buChar char="•"/>
            </a:pPr>
            <a:r>
              <a:rPr lang="en-US" sz="1300" dirty="0">
                <a:solidFill>
                  <a:srgbClr val="2E2E2E"/>
                </a:solidFill>
              </a:rPr>
              <a:t>Validation Experiments</a:t>
            </a:r>
            <a:endParaRPr lang="en-US" sz="1300" dirty="0"/>
          </a:p>
          <a:p>
            <a:pPr marL="342900" indent="-342900">
              <a:lnSpc>
                <a:spcPct val="150000"/>
              </a:lnSpc>
              <a:buSzPct val="100000"/>
              <a:buChar char="•"/>
            </a:pPr>
            <a:r>
              <a:rPr lang="en-US" sz="1300" dirty="0">
                <a:solidFill>
                  <a:srgbClr val="2E2E2E"/>
                </a:solidFill>
              </a:rPr>
              <a:t>Commercially Deployable Business Model</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5EF"/>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D5A"/>
          </a:solidFill>
          <a:ln w="12700">
            <a:solidFill>
              <a:srgbClr val="1A2D5A"/>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C9A84C"/>
                </a:solidFill>
              </a:rPr>
              <a:t>THE PEDAGOGICAL SEQUENCE</a:t>
            </a:r>
            <a:endParaRPr lang="en-US" sz="1300" dirty="0"/>
          </a:p>
        </p:txBody>
      </p:sp>
      <p:sp>
        <p:nvSpPr>
          <p:cNvPr id="4" name="Text 2"/>
          <p:cNvSpPr/>
          <p:nvPr/>
        </p:nvSpPr>
        <p:spPr>
          <a:xfrm>
            <a:off x="457200" y="914400"/>
            <a:ext cx="8229600" cy="502920"/>
          </a:xfrm>
          <a:prstGeom prst="rect">
            <a:avLst/>
          </a:prstGeom>
          <a:noFill/>
          <a:ln/>
        </p:spPr>
        <p:txBody>
          <a:bodyPr wrap="square" rtlCol="0" anchor="ctr"/>
          <a:lstStyle/>
          <a:p>
            <a:pPr algn="ctr" indent="0" marL="0">
              <a:buNone/>
            </a:pPr>
            <a:r>
              <a:rPr lang="en-US" sz="1600" i="1" dirty="0">
                <a:solidFill>
                  <a:srgbClr val="1A2D5A"/>
                </a:solidFill>
                <a:latin typeface="Georgia" pitchFamily="34" charset="0"/>
                <a:ea typeface="Georgia" pitchFamily="34" charset="-122"/>
                <a:cs typeface="Georgia" pitchFamily="34" charset="-120"/>
              </a:rPr>
              <a:t>Tools work better when students already understand the underlying logic the tools are built on.</a:t>
            </a:r>
            <a:endParaRPr lang="en-US" sz="1600" dirty="0"/>
          </a:p>
        </p:txBody>
      </p:sp>
      <p:sp>
        <p:nvSpPr>
          <p:cNvPr id="5" name="Shape 3"/>
          <p:cNvSpPr/>
          <p:nvPr/>
        </p:nvSpPr>
        <p:spPr>
          <a:xfrm>
            <a:off x="457200" y="1600200"/>
            <a:ext cx="3977640" cy="3108960"/>
          </a:xfrm>
          <a:prstGeom prst="rect">
            <a:avLst/>
          </a:prstGeom>
          <a:solidFill>
            <a:srgbClr val="FFFFFF"/>
          </a:solidFill>
          <a:ln w="12700">
            <a:solidFill>
              <a:srgbClr val="D1D5DB"/>
            </a:solidFill>
            <a:prstDash val="solid"/>
          </a:ln>
          <a:effectLst>
            <a:outerShdw sx="100000" sy="100000" kx="0" ky="0" algn="bl" rotWithShape="0" blurRad="127000" dist="38100" dir="8100000">
              <a:srgbClr val="000000">
                <a:alpha val="10000"/>
              </a:srgbClr>
            </a:outerShdw>
          </a:effectLst>
        </p:spPr>
      </p:sp>
      <p:sp>
        <p:nvSpPr>
          <p:cNvPr id="6" name="Shape 4"/>
          <p:cNvSpPr/>
          <p:nvPr/>
        </p:nvSpPr>
        <p:spPr>
          <a:xfrm>
            <a:off x="1828800" y="1417320"/>
            <a:ext cx="1234440" cy="1234440"/>
          </a:xfrm>
          <a:prstGeom prst="ellipse">
            <a:avLst/>
          </a:prstGeom>
          <a:solidFill>
            <a:srgbClr val="1A2D5A"/>
          </a:solidFill>
          <a:ln w="12700">
            <a:solidFill>
              <a:srgbClr val="1A2D5A"/>
            </a:solidFill>
            <a:prstDash val="solid"/>
          </a:ln>
        </p:spPr>
      </p:sp>
      <p:sp>
        <p:nvSpPr>
          <p:cNvPr id="7" name="Text 5"/>
          <p:cNvSpPr/>
          <p:nvPr/>
        </p:nvSpPr>
        <p:spPr>
          <a:xfrm>
            <a:off x="1828800" y="1417320"/>
            <a:ext cx="1234440" cy="1234440"/>
          </a:xfrm>
          <a:prstGeom prst="rect">
            <a:avLst/>
          </a:prstGeom>
          <a:noFill/>
          <a:ln/>
        </p:spPr>
        <p:txBody>
          <a:bodyPr wrap="square" lIns="0" tIns="0" rIns="0" bIns="0" rtlCol="0" anchor="ctr"/>
          <a:lstStyle/>
          <a:p>
            <a:pPr algn="ctr" indent="0" marL="0">
              <a:buNone/>
            </a:pPr>
            <a:r>
              <a:rPr lang="en-US" sz="3200" b="1" dirty="0">
                <a:solidFill>
                  <a:srgbClr val="FFFFFF"/>
                </a:solidFill>
                <a:latin typeface="Georgia" pitchFamily="34" charset="0"/>
                <a:ea typeface="Georgia" pitchFamily="34" charset="-122"/>
                <a:cs typeface="Georgia" pitchFamily="34" charset="-120"/>
              </a:rPr>
              <a:t>1</a:t>
            </a:r>
            <a:endParaRPr lang="en-US" sz="3200" dirty="0"/>
          </a:p>
        </p:txBody>
      </p:sp>
      <p:sp>
        <p:nvSpPr>
          <p:cNvPr id="8" name="Shape 6"/>
          <p:cNvSpPr/>
          <p:nvPr/>
        </p:nvSpPr>
        <p:spPr>
          <a:xfrm>
            <a:off x="457200" y="2578608"/>
            <a:ext cx="3977640" cy="347472"/>
          </a:xfrm>
          <a:prstGeom prst="rect">
            <a:avLst/>
          </a:prstGeom>
          <a:solidFill>
            <a:srgbClr val="1A2D5A"/>
          </a:solidFill>
          <a:ln w="12700">
            <a:solidFill>
              <a:srgbClr val="1A2D5A"/>
            </a:solidFill>
            <a:prstDash val="solid"/>
          </a:ln>
        </p:spPr>
      </p:sp>
      <p:sp>
        <p:nvSpPr>
          <p:cNvPr id="9" name="Text 7"/>
          <p:cNvSpPr/>
          <p:nvPr/>
        </p:nvSpPr>
        <p:spPr>
          <a:xfrm>
            <a:off x="457200" y="2578608"/>
            <a:ext cx="3977640" cy="347472"/>
          </a:xfrm>
          <a:prstGeom prst="rect">
            <a:avLst/>
          </a:prstGeom>
          <a:noFill/>
          <a:ln/>
        </p:spPr>
        <p:txBody>
          <a:bodyPr wrap="square" lIns="0" tIns="0" rIns="0" bIns="0" rtlCol="0" anchor="ctr"/>
          <a:lstStyle/>
          <a:p>
            <a:pPr algn="ctr" indent="0" marL="0">
              <a:buNone/>
            </a:pPr>
            <a:r>
              <a:rPr lang="en-US" sz="1100" b="1" spc="200" kern="0" dirty="0">
                <a:solidFill>
                  <a:srgbClr val="FFFFFF"/>
                </a:solidFill>
              </a:rPr>
              <a:t>ARIES CERTIFICATE</a:t>
            </a:r>
            <a:endParaRPr lang="en-US" sz="1100" dirty="0"/>
          </a:p>
        </p:txBody>
      </p:sp>
      <p:sp>
        <p:nvSpPr>
          <p:cNvPr id="10" name="Text 8"/>
          <p:cNvSpPr/>
          <p:nvPr/>
        </p:nvSpPr>
        <p:spPr>
          <a:xfrm>
            <a:off x="457200" y="2962656"/>
            <a:ext cx="3977640" cy="292608"/>
          </a:xfrm>
          <a:prstGeom prst="rect">
            <a:avLst/>
          </a:prstGeom>
          <a:noFill/>
          <a:ln/>
        </p:spPr>
        <p:txBody>
          <a:bodyPr wrap="square" rtlCol="0" anchor="ctr"/>
          <a:lstStyle/>
          <a:p>
            <a:pPr algn="ctr" indent="0" marL="0">
              <a:buNone/>
            </a:pPr>
            <a:r>
              <a:rPr lang="en-US" sz="1200" i="1" dirty="0">
                <a:solidFill>
                  <a:srgbClr val="6B7280"/>
                </a:solidFill>
              </a:rPr>
              <a:t>Foundational</a:t>
            </a:r>
            <a:endParaRPr lang="en-US" sz="1200" dirty="0"/>
          </a:p>
        </p:txBody>
      </p:sp>
      <p:sp>
        <p:nvSpPr>
          <p:cNvPr id="11" name="Text 9"/>
          <p:cNvSpPr/>
          <p:nvPr/>
        </p:nvSpPr>
        <p:spPr>
          <a:xfrm>
            <a:off x="640080" y="3291840"/>
            <a:ext cx="3611880" cy="1280160"/>
          </a:xfrm>
          <a:prstGeom prst="rect">
            <a:avLst/>
          </a:prstGeom>
          <a:noFill/>
          <a:ln/>
        </p:spPr>
        <p:txBody>
          <a:bodyPr wrap="square" rtlCol="0" anchor="t"/>
          <a:lstStyle/>
          <a:p>
            <a:pPr indent="0" marL="0">
              <a:lnSpc>
                <a:spcPct val="135000"/>
              </a:lnSpc>
              <a:buNone/>
            </a:pPr>
            <a:r>
              <a:rPr lang="en-US" sz="1200" dirty="0">
                <a:solidFill>
                  <a:srgbClr val="2E2E2E"/>
                </a:solidFill>
              </a:rPr>
              <a:t>Design an AI-augmented studio and shared-value charity activation from first principles using RPV, Wartofsky, PSL, boundary object logic, and a six-statement pro forma. Capstone: live governance defence before external reviewers.</a:t>
            </a:r>
            <a:endParaRPr lang="en-US" sz="1200" dirty="0"/>
          </a:p>
        </p:txBody>
      </p:sp>
      <p:sp>
        <p:nvSpPr>
          <p:cNvPr id="12" name="Shape 10"/>
          <p:cNvSpPr/>
          <p:nvPr/>
        </p:nvSpPr>
        <p:spPr>
          <a:xfrm>
            <a:off x="4800600" y="1600200"/>
            <a:ext cx="3977640" cy="3108960"/>
          </a:xfrm>
          <a:prstGeom prst="rect">
            <a:avLst/>
          </a:prstGeom>
          <a:solidFill>
            <a:srgbClr val="1A2D5A"/>
          </a:solidFill>
          <a:ln w="12700">
            <a:solidFill>
              <a:srgbClr val="C9A84C"/>
            </a:solidFill>
            <a:prstDash val="solid"/>
          </a:ln>
          <a:effectLst>
            <a:outerShdw sx="100000" sy="100000" kx="0" ky="0" algn="bl" rotWithShape="0" blurRad="127000" dist="38100" dir="8100000">
              <a:srgbClr val="000000">
                <a:alpha val="10000"/>
              </a:srgbClr>
            </a:outerShdw>
          </a:effectLst>
        </p:spPr>
      </p:sp>
      <p:sp>
        <p:nvSpPr>
          <p:cNvPr id="13" name="Shape 11"/>
          <p:cNvSpPr/>
          <p:nvPr/>
        </p:nvSpPr>
        <p:spPr>
          <a:xfrm>
            <a:off x="6172200" y="1417320"/>
            <a:ext cx="1234440" cy="1234440"/>
          </a:xfrm>
          <a:prstGeom prst="ellipse">
            <a:avLst/>
          </a:prstGeom>
          <a:solidFill>
            <a:srgbClr val="C9A84C"/>
          </a:solidFill>
          <a:ln w="12700">
            <a:solidFill>
              <a:srgbClr val="C9A84C"/>
            </a:solidFill>
            <a:prstDash val="solid"/>
          </a:ln>
        </p:spPr>
      </p:sp>
      <p:sp>
        <p:nvSpPr>
          <p:cNvPr id="14" name="Text 12"/>
          <p:cNvSpPr/>
          <p:nvPr/>
        </p:nvSpPr>
        <p:spPr>
          <a:xfrm>
            <a:off x="6172200" y="1417320"/>
            <a:ext cx="1234440" cy="1234440"/>
          </a:xfrm>
          <a:prstGeom prst="rect">
            <a:avLst/>
          </a:prstGeom>
          <a:noFill/>
          <a:ln/>
        </p:spPr>
        <p:txBody>
          <a:bodyPr wrap="square" lIns="0" tIns="0" rIns="0" bIns="0" rtlCol="0" anchor="ctr"/>
          <a:lstStyle/>
          <a:p>
            <a:pPr algn="ctr" indent="0" marL="0">
              <a:buNone/>
            </a:pPr>
            <a:r>
              <a:rPr lang="en-US" sz="3200" b="1" dirty="0">
                <a:solidFill>
                  <a:srgbClr val="1A2D5A"/>
                </a:solidFill>
                <a:latin typeface="Georgia" pitchFamily="34" charset="0"/>
                <a:ea typeface="Georgia" pitchFamily="34" charset="-122"/>
                <a:cs typeface="Georgia" pitchFamily="34" charset="-120"/>
              </a:rPr>
              <a:t>2</a:t>
            </a:r>
            <a:endParaRPr lang="en-US" sz="3200" dirty="0"/>
          </a:p>
        </p:txBody>
      </p:sp>
      <p:sp>
        <p:nvSpPr>
          <p:cNvPr id="15" name="Shape 13"/>
          <p:cNvSpPr/>
          <p:nvPr/>
        </p:nvSpPr>
        <p:spPr>
          <a:xfrm>
            <a:off x="4800600" y="2578608"/>
            <a:ext cx="3977640" cy="347472"/>
          </a:xfrm>
          <a:prstGeom prst="rect">
            <a:avLst/>
          </a:prstGeom>
          <a:solidFill>
            <a:srgbClr val="C9A84C"/>
          </a:solidFill>
          <a:ln w="12700">
            <a:solidFill>
              <a:srgbClr val="C9A84C"/>
            </a:solidFill>
            <a:prstDash val="solid"/>
          </a:ln>
        </p:spPr>
      </p:sp>
      <p:sp>
        <p:nvSpPr>
          <p:cNvPr id="16" name="Text 14"/>
          <p:cNvSpPr/>
          <p:nvPr/>
        </p:nvSpPr>
        <p:spPr>
          <a:xfrm>
            <a:off x="4800600" y="2578608"/>
            <a:ext cx="3977640" cy="347472"/>
          </a:xfrm>
          <a:prstGeom prst="rect">
            <a:avLst/>
          </a:prstGeom>
          <a:noFill/>
          <a:ln/>
        </p:spPr>
        <p:txBody>
          <a:bodyPr wrap="square" lIns="0" tIns="0" rIns="0" bIns="0" rtlCol="0" anchor="ctr"/>
          <a:lstStyle/>
          <a:p>
            <a:pPr algn="ctr" indent="0" marL="0">
              <a:buNone/>
            </a:pPr>
            <a:r>
              <a:rPr lang="en-US" sz="1100" b="1" spc="200" kern="0" dirty="0">
                <a:solidFill>
                  <a:srgbClr val="1A2D5A"/>
                </a:solidFill>
              </a:rPr>
              <a:t>ADVANCED CERTIFICATE</a:t>
            </a:r>
            <a:endParaRPr lang="en-US" sz="1100" dirty="0"/>
          </a:p>
        </p:txBody>
      </p:sp>
      <p:sp>
        <p:nvSpPr>
          <p:cNvPr id="17" name="Text 15"/>
          <p:cNvSpPr/>
          <p:nvPr/>
        </p:nvSpPr>
        <p:spPr>
          <a:xfrm>
            <a:off x="4800600" y="2962656"/>
            <a:ext cx="3977640" cy="292608"/>
          </a:xfrm>
          <a:prstGeom prst="rect">
            <a:avLst/>
          </a:prstGeom>
          <a:noFill/>
          <a:ln/>
        </p:spPr>
        <p:txBody>
          <a:bodyPr wrap="square" rtlCol="0" anchor="ctr"/>
          <a:lstStyle/>
          <a:p>
            <a:pPr algn="ctr" indent="0" marL="0">
              <a:buNone/>
            </a:pPr>
            <a:r>
              <a:rPr lang="en-US" sz="1200" i="1" dirty="0">
                <a:solidFill>
                  <a:srgbClr val="E8C96A"/>
                </a:solidFill>
              </a:rPr>
              <a:t>Translation</a:t>
            </a:r>
            <a:endParaRPr lang="en-US" sz="1200" dirty="0"/>
          </a:p>
        </p:txBody>
      </p:sp>
      <p:sp>
        <p:nvSpPr>
          <p:cNvPr id="18" name="Text 16"/>
          <p:cNvSpPr/>
          <p:nvPr/>
        </p:nvSpPr>
        <p:spPr>
          <a:xfrm>
            <a:off x="4983480" y="3291840"/>
            <a:ext cx="3611880" cy="1280160"/>
          </a:xfrm>
          <a:prstGeom prst="rect">
            <a:avLst/>
          </a:prstGeom>
          <a:noFill/>
          <a:ln/>
        </p:spPr>
        <p:txBody>
          <a:bodyPr wrap="square" rtlCol="0" anchor="t"/>
          <a:lstStyle/>
          <a:p>
            <a:pPr indent="0" marL="0">
              <a:lnSpc>
                <a:spcPct val="135000"/>
              </a:lnSpc>
              <a:buNone/>
            </a:pPr>
            <a:r>
              <a:rPr lang="en-US" sz="1200" dirty="0">
                <a:solidFill>
                  <a:srgbClr val="F8F5EF"/>
                </a:solidFill>
              </a:rPr>
              <a:t>Take the system designed in Stage 1 and translate it into Strategyzer's BMC, VPC, and testing frameworks. Deliverable: a commercially deployable pitch package that travels independently into sponsor, investor, and partner conversations.</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D5A"/>
          </a:solidFill>
          <a:ln w="12700">
            <a:solidFill>
              <a:srgbClr val="1A2D5A"/>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C9A84C"/>
                </a:solidFill>
              </a:rPr>
              <a:t>THE THREE-WAY PARTNERSHIP</a:t>
            </a:r>
            <a:endParaRPr lang="en-US" sz="1300" dirty="0"/>
          </a:p>
        </p:txBody>
      </p:sp>
      <p:sp>
        <p:nvSpPr>
          <p:cNvPr id="4" name="Text 2"/>
          <p:cNvSpPr/>
          <p:nvPr/>
        </p:nvSpPr>
        <p:spPr>
          <a:xfrm>
            <a:off x="457200" y="868680"/>
            <a:ext cx="8229600" cy="457200"/>
          </a:xfrm>
          <a:prstGeom prst="rect">
            <a:avLst/>
          </a:prstGeom>
          <a:noFill/>
          <a:ln/>
        </p:spPr>
        <p:txBody>
          <a:bodyPr wrap="square" rtlCol="0" anchor="ctr"/>
          <a:lstStyle/>
          <a:p>
            <a:pPr algn="ctr" indent="0" marL="0">
              <a:buNone/>
            </a:pPr>
            <a:r>
              <a:rPr lang="en-US" sz="1400" i="1" dirty="0">
                <a:solidFill>
                  <a:srgbClr val="1A2D5A"/>
                </a:solidFill>
                <a:latin typeface="Georgia" pitchFamily="34" charset="0"/>
                <a:ea typeface="Georgia" pitchFamily="34" charset="-122"/>
                <a:cs typeface="Georgia" pitchFamily="34" charset="-120"/>
              </a:rPr>
              <a:t>The program architecture is itself a boundary object: each partner finds their institutional interests served by the same design.</a:t>
            </a:r>
            <a:endParaRPr lang="en-US" sz="1400" dirty="0"/>
          </a:p>
        </p:txBody>
      </p:sp>
      <p:sp>
        <p:nvSpPr>
          <p:cNvPr id="5" name="Shape 3"/>
          <p:cNvSpPr/>
          <p:nvPr/>
        </p:nvSpPr>
        <p:spPr>
          <a:xfrm>
            <a:off x="320040" y="1463040"/>
            <a:ext cx="2651760" cy="3337560"/>
          </a:xfrm>
          <a:prstGeom prst="rect">
            <a:avLst/>
          </a:prstGeom>
          <a:solidFill>
            <a:srgbClr val="EEF1F7"/>
          </a:solidFill>
          <a:ln w="12700">
            <a:solidFill>
              <a:srgbClr val="D1D5DB"/>
            </a:solidFill>
            <a:prstDash val="solid"/>
          </a:ln>
          <a:effectLst>
            <a:outerShdw sx="100000" sy="100000" kx="0" ky="0" algn="bl" rotWithShape="0" blurRad="101600" dist="25400" dir="8100000">
              <a:srgbClr val="000000">
                <a:alpha val="8000"/>
              </a:srgbClr>
            </a:outerShdw>
          </a:effectLst>
        </p:spPr>
      </p:sp>
      <p:sp>
        <p:nvSpPr>
          <p:cNvPr id="6" name="Shape 4"/>
          <p:cNvSpPr/>
          <p:nvPr/>
        </p:nvSpPr>
        <p:spPr>
          <a:xfrm>
            <a:off x="320040" y="1463040"/>
            <a:ext cx="2651760" cy="502920"/>
          </a:xfrm>
          <a:prstGeom prst="rect">
            <a:avLst/>
          </a:prstGeom>
          <a:solidFill>
            <a:srgbClr val="1A2D5A"/>
          </a:solidFill>
          <a:ln w="12700">
            <a:solidFill>
              <a:srgbClr val="1A2D5A"/>
            </a:solidFill>
            <a:prstDash val="solid"/>
          </a:ln>
        </p:spPr>
      </p:sp>
      <p:sp>
        <p:nvSpPr>
          <p:cNvPr id="7" name="Text 5"/>
          <p:cNvSpPr/>
          <p:nvPr/>
        </p:nvSpPr>
        <p:spPr>
          <a:xfrm>
            <a:off x="320040" y="1463040"/>
            <a:ext cx="2651760" cy="502920"/>
          </a:xfrm>
          <a:prstGeom prst="rect">
            <a:avLst/>
          </a:prstGeom>
          <a:noFill/>
          <a:ln/>
        </p:spPr>
        <p:txBody>
          <a:bodyPr wrap="square" rtlCol="0" anchor="ctr"/>
          <a:lstStyle/>
          <a:p>
            <a:pPr algn="ctr" indent="0" marL="0">
              <a:buNone/>
            </a:pPr>
            <a:r>
              <a:rPr lang="en-US" sz="1200" b="1" dirty="0">
                <a:solidFill>
                  <a:srgbClr val="C9A84C"/>
                </a:solidFill>
              </a:rPr>
              <a:t>ARIES Certificate</a:t>
            </a:r>
            <a:endParaRPr lang="en-US" sz="1200" dirty="0"/>
          </a:p>
        </p:txBody>
      </p:sp>
      <p:sp>
        <p:nvSpPr>
          <p:cNvPr id="8" name="Text 6"/>
          <p:cNvSpPr/>
          <p:nvPr/>
        </p:nvSpPr>
        <p:spPr>
          <a:xfrm>
            <a:off x="411480" y="2011680"/>
            <a:ext cx="2468880" cy="320040"/>
          </a:xfrm>
          <a:prstGeom prst="rect">
            <a:avLst/>
          </a:prstGeom>
          <a:noFill/>
          <a:ln/>
        </p:spPr>
        <p:txBody>
          <a:bodyPr wrap="square" rtlCol="0" anchor="ctr"/>
          <a:lstStyle/>
          <a:p>
            <a:pPr algn="ctr" indent="0" marL="0">
              <a:buNone/>
            </a:pPr>
            <a:r>
              <a:rPr lang="en-US" sz="1100" i="1" dirty="0">
                <a:solidFill>
                  <a:srgbClr val="6B7280"/>
                </a:solidFill>
              </a:rPr>
              <a:t>Foundational Program</a:t>
            </a:r>
            <a:endParaRPr lang="en-US" sz="1100" dirty="0"/>
          </a:p>
        </p:txBody>
      </p:sp>
      <p:sp>
        <p:nvSpPr>
          <p:cNvPr id="9" name="Shape 7"/>
          <p:cNvSpPr/>
          <p:nvPr/>
        </p:nvSpPr>
        <p:spPr>
          <a:xfrm>
            <a:off x="457200" y="2423160"/>
            <a:ext cx="2377440" cy="256032"/>
          </a:xfrm>
          <a:prstGeom prst="rect">
            <a:avLst/>
          </a:prstGeom>
          <a:solidFill>
            <a:srgbClr val="C9A84C"/>
          </a:solidFill>
          <a:ln w="12700">
            <a:solidFill>
              <a:srgbClr val="C9A84C"/>
            </a:solidFill>
            <a:prstDash val="solid"/>
          </a:ln>
        </p:spPr>
      </p:sp>
      <p:sp>
        <p:nvSpPr>
          <p:cNvPr id="10" name="Text 8"/>
          <p:cNvSpPr/>
          <p:nvPr/>
        </p:nvSpPr>
        <p:spPr>
          <a:xfrm>
            <a:off x="457200" y="2423160"/>
            <a:ext cx="2377440" cy="256032"/>
          </a:xfrm>
          <a:prstGeom prst="rect">
            <a:avLst/>
          </a:prstGeom>
          <a:noFill/>
          <a:ln/>
        </p:spPr>
        <p:txBody>
          <a:bodyPr wrap="square" rtlCol="0" anchor="ctr"/>
          <a:lstStyle/>
          <a:p>
            <a:pPr algn="ctr" indent="0" marL="0">
              <a:buNone/>
            </a:pPr>
            <a:r>
              <a:rPr lang="en-US" sz="800" b="1" spc="200" kern="0" dirty="0">
                <a:solidFill>
                  <a:srgbClr val="1A2D5A"/>
                </a:solidFill>
              </a:rPr>
              <a:t>CONTRIBUTES</a:t>
            </a:r>
            <a:endParaRPr lang="en-US" sz="800" dirty="0"/>
          </a:p>
        </p:txBody>
      </p:sp>
      <p:sp>
        <p:nvSpPr>
          <p:cNvPr id="11" name="Text 9"/>
          <p:cNvSpPr/>
          <p:nvPr/>
        </p:nvSpPr>
        <p:spPr>
          <a:xfrm>
            <a:off x="457200" y="2715768"/>
            <a:ext cx="2377440" cy="822960"/>
          </a:xfrm>
          <a:prstGeom prst="rect">
            <a:avLst/>
          </a:prstGeom>
          <a:noFill/>
          <a:ln/>
        </p:spPr>
        <p:txBody>
          <a:bodyPr wrap="square" rtlCol="0" anchor="t"/>
          <a:lstStyle/>
          <a:p>
            <a:pPr indent="0" marL="0">
              <a:lnSpc>
                <a:spcPct val="130000"/>
              </a:lnSpc>
              <a:buNone/>
            </a:pPr>
            <a:r>
              <a:rPr lang="en-US" sz="1150" dirty="0">
                <a:solidFill>
                  <a:srgbClr val="2E2E2E"/>
                </a:solidFill>
              </a:rPr>
              <a:t>Governance-literate, well-prepared graduates</a:t>
            </a:r>
            <a:endParaRPr lang="en-US" sz="1150" dirty="0"/>
          </a:p>
        </p:txBody>
      </p:sp>
      <p:sp>
        <p:nvSpPr>
          <p:cNvPr id="12" name="Shape 10"/>
          <p:cNvSpPr/>
          <p:nvPr/>
        </p:nvSpPr>
        <p:spPr>
          <a:xfrm>
            <a:off x="457200" y="3611880"/>
            <a:ext cx="2377440" cy="256032"/>
          </a:xfrm>
          <a:prstGeom prst="rect">
            <a:avLst/>
          </a:prstGeom>
          <a:solidFill>
            <a:srgbClr val="243669"/>
          </a:solidFill>
          <a:ln w="12700">
            <a:solidFill>
              <a:srgbClr val="243669"/>
            </a:solidFill>
            <a:prstDash val="solid"/>
          </a:ln>
        </p:spPr>
      </p:sp>
      <p:sp>
        <p:nvSpPr>
          <p:cNvPr id="13" name="Text 11"/>
          <p:cNvSpPr/>
          <p:nvPr/>
        </p:nvSpPr>
        <p:spPr>
          <a:xfrm>
            <a:off x="457200" y="3611880"/>
            <a:ext cx="2377440" cy="256032"/>
          </a:xfrm>
          <a:prstGeom prst="rect">
            <a:avLst/>
          </a:prstGeom>
          <a:noFill/>
          <a:ln/>
        </p:spPr>
        <p:txBody>
          <a:bodyPr wrap="square" rtlCol="0" anchor="ctr"/>
          <a:lstStyle/>
          <a:p>
            <a:pPr algn="ctr" indent="0" marL="0">
              <a:buNone/>
            </a:pPr>
            <a:r>
              <a:rPr lang="en-US" sz="800" b="1" spc="200" kern="0" dirty="0">
                <a:solidFill>
                  <a:srgbClr val="FFFFFF"/>
                </a:solidFill>
              </a:rPr>
              <a:t>RECEIVES</a:t>
            </a:r>
            <a:endParaRPr lang="en-US" sz="800" dirty="0"/>
          </a:p>
        </p:txBody>
      </p:sp>
      <p:sp>
        <p:nvSpPr>
          <p:cNvPr id="14" name="Text 12"/>
          <p:cNvSpPr/>
          <p:nvPr/>
        </p:nvSpPr>
        <p:spPr>
          <a:xfrm>
            <a:off x="457200" y="3904488"/>
            <a:ext cx="2377440" cy="804672"/>
          </a:xfrm>
          <a:prstGeom prst="rect">
            <a:avLst/>
          </a:prstGeom>
          <a:noFill/>
          <a:ln/>
        </p:spPr>
        <p:txBody>
          <a:bodyPr wrap="square" rtlCol="0" anchor="t"/>
          <a:lstStyle/>
          <a:p>
            <a:pPr indent="0" marL="0">
              <a:lnSpc>
                <a:spcPct val="130000"/>
              </a:lnSpc>
              <a:buNone/>
            </a:pPr>
            <a:r>
              <a:rPr lang="en-US" sz="1150" dirty="0">
                <a:solidFill>
                  <a:srgbClr val="2E2E2E"/>
                </a:solidFill>
              </a:rPr>
              <a:t>Advanced pathway that extends the ARIES value proposition beyond the certificate</a:t>
            </a:r>
            <a:endParaRPr lang="en-US" sz="1150" dirty="0"/>
          </a:p>
        </p:txBody>
      </p:sp>
      <p:sp>
        <p:nvSpPr>
          <p:cNvPr id="15" name="Shape 13"/>
          <p:cNvSpPr/>
          <p:nvPr/>
        </p:nvSpPr>
        <p:spPr>
          <a:xfrm>
            <a:off x="3172968" y="1463040"/>
            <a:ext cx="2651760" cy="3337560"/>
          </a:xfrm>
          <a:prstGeom prst="rect">
            <a:avLst/>
          </a:prstGeom>
          <a:solidFill>
            <a:srgbClr val="EEF1F7"/>
          </a:solidFill>
          <a:ln w="12700">
            <a:solidFill>
              <a:srgbClr val="D1D5DB"/>
            </a:solidFill>
            <a:prstDash val="solid"/>
          </a:ln>
          <a:effectLst>
            <a:outerShdw sx="100000" sy="100000" kx="0" ky="0" algn="bl" rotWithShape="0" blurRad="101600" dist="25400" dir="8100000">
              <a:srgbClr val="000000">
                <a:alpha val="8000"/>
              </a:srgbClr>
            </a:outerShdw>
          </a:effectLst>
        </p:spPr>
      </p:sp>
      <p:sp>
        <p:nvSpPr>
          <p:cNvPr id="16" name="Shape 14"/>
          <p:cNvSpPr/>
          <p:nvPr/>
        </p:nvSpPr>
        <p:spPr>
          <a:xfrm>
            <a:off x="3172968" y="1463040"/>
            <a:ext cx="2651760" cy="502920"/>
          </a:xfrm>
          <a:prstGeom prst="rect">
            <a:avLst/>
          </a:prstGeom>
          <a:solidFill>
            <a:srgbClr val="1A2D5A"/>
          </a:solidFill>
          <a:ln w="12700">
            <a:solidFill>
              <a:srgbClr val="1A2D5A"/>
            </a:solidFill>
            <a:prstDash val="solid"/>
          </a:ln>
        </p:spPr>
      </p:sp>
      <p:sp>
        <p:nvSpPr>
          <p:cNvPr id="17" name="Text 15"/>
          <p:cNvSpPr/>
          <p:nvPr/>
        </p:nvSpPr>
        <p:spPr>
          <a:xfrm>
            <a:off x="3172968" y="1463040"/>
            <a:ext cx="2651760" cy="502920"/>
          </a:xfrm>
          <a:prstGeom prst="rect">
            <a:avLst/>
          </a:prstGeom>
          <a:noFill/>
          <a:ln/>
        </p:spPr>
        <p:txBody>
          <a:bodyPr wrap="square" rtlCol="0" anchor="ctr"/>
          <a:lstStyle/>
          <a:p>
            <a:pPr algn="ctr" indent="0" marL="0">
              <a:buNone/>
            </a:pPr>
            <a:r>
              <a:rPr lang="en-US" sz="1200" b="1" dirty="0">
                <a:solidFill>
                  <a:srgbClr val="C9A84C"/>
                </a:solidFill>
              </a:rPr>
              <a:t>BCIT / BCI / Tech Collider</a:t>
            </a:r>
            <a:endParaRPr lang="en-US" sz="1200" dirty="0"/>
          </a:p>
        </p:txBody>
      </p:sp>
      <p:sp>
        <p:nvSpPr>
          <p:cNvPr id="18" name="Text 16"/>
          <p:cNvSpPr/>
          <p:nvPr/>
        </p:nvSpPr>
        <p:spPr>
          <a:xfrm>
            <a:off x="3264408" y="2011680"/>
            <a:ext cx="2468880" cy="320040"/>
          </a:xfrm>
          <a:prstGeom prst="rect">
            <a:avLst/>
          </a:prstGeom>
          <a:noFill/>
          <a:ln/>
        </p:spPr>
        <p:txBody>
          <a:bodyPr wrap="square" rtlCol="0" anchor="ctr"/>
          <a:lstStyle/>
          <a:p>
            <a:pPr algn="ctr" indent="0" marL="0">
              <a:buNone/>
            </a:pPr>
            <a:r>
              <a:rPr lang="en-US" sz="1100" i="1" dirty="0">
                <a:solidFill>
                  <a:srgbClr val="6B7280"/>
                </a:solidFill>
              </a:rPr>
              <a:t>Institutional Home &amp; Delivery Venue</a:t>
            </a:r>
            <a:endParaRPr lang="en-US" sz="1100" dirty="0"/>
          </a:p>
        </p:txBody>
      </p:sp>
      <p:sp>
        <p:nvSpPr>
          <p:cNvPr id="19" name="Shape 17"/>
          <p:cNvSpPr/>
          <p:nvPr/>
        </p:nvSpPr>
        <p:spPr>
          <a:xfrm>
            <a:off x="3310128" y="2423160"/>
            <a:ext cx="2377440" cy="256032"/>
          </a:xfrm>
          <a:prstGeom prst="rect">
            <a:avLst/>
          </a:prstGeom>
          <a:solidFill>
            <a:srgbClr val="C9A84C"/>
          </a:solidFill>
          <a:ln w="12700">
            <a:solidFill>
              <a:srgbClr val="C9A84C"/>
            </a:solidFill>
            <a:prstDash val="solid"/>
          </a:ln>
        </p:spPr>
      </p:sp>
      <p:sp>
        <p:nvSpPr>
          <p:cNvPr id="20" name="Text 18"/>
          <p:cNvSpPr/>
          <p:nvPr/>
        </p:nvSpPr>
        <p:spPr>
          <a:xfrm>
            <a:off x="3310128" y="2423160"/>
            <a:ext cx="2377440" cy="256032"/>
          </a:xfrm>
          <a:prstGeom prst="rect">
            <a:avLst/>
          </a:prstGeom>
          <a:noFill/>
          <a:ln/>
        </p:spPr>
        <p:txBody>
          <a:bodyPr wrap="square" rtlCol="0" anchor="ctr"/>
          <a:lstStyle/>
          <a:p>
            <a:pPr algn="ctr" indent="0" marL="0">
              <a:buNone/>
            </a:pPr>
            <a:r>
              <a:rPr lang="en-US" sz="800" b="1" spc="200" kern="0" dirty="0">
                <a:solidFill>
                  <a:srgbClr val="1A2D5A"/>
                </a:solidFill>
              </a:rPr>
              <a:t>CONTRIBUTES</a:t>
            </a:r>
            <a:endParaRPr lang="en-US" sz="800" dirty="0"/>
          </a:p>
        </p:txBody>
      </p:sp>
      <p:sp>
        <p:nvSpPr>
          <p:cNvPr id="21" name="Text 19"/>
          <p:cNvSpPr/>
          <p:nvPr/>
        </p:nvSpPr>
        <p:spPr>
          <a:xfrm>
            <a:off x="3310128" y="2715768"/>
            <a:ext cx="2377440" cy="822960"/>
          </a:xfrm>
          <a:prstGeom prst="rect">
            <a:avLst/>
          </a:prstGeom>
          <a:noFill/>
          <a:ln/>
        </p:spPr>
        <p:txBody>
          <a:bodyPr wrap="square" rtlCol="0" anchor="t"/>
          <a:lstStyle/>
          <a:p>
            <a:pPr indent="0" marL="0">
              <a:lnSpc>
                <a:spcPct val="130000"/>
              </a:lnSpc>
              <a:buNone/>
            </a:pPr>
            <a:r>
              <a:rPr lang="en-US" sz="1150" dirty="0">
                <a:solidFill>
                  <a:srgbClr val="2E2E2E"/>
                </a:solidFill>
              </a:rPr>
              <a:t>Credential infrastructure, industry network, 555 Seymour venue</a:t>
            </a:r>
            <a:endParaRPr lang="en-US" sz="1150" dirty="0"/>
          </a:p>
        </p:txBody>
      </p:sp>
      <p:sp>
        <p:nvSpPr>
          <p:cNvPr id="22" name="Shape 20"/>
          <p:cNvSpPr/>
          <p:nvPr/>
        </p:nvSpPr>
        <p:spPr>
          <a:xfrm>
            <a:off x="3310128" y="3611880"/>
            <a:ext cx="2377440" cy="256032"/>
          </a:xfrm>
          <a:prstGeom prst="rect">
            <a:avLst/>
          </a:prstGeom>
          <a:solidFill>
            <a:srgbClr val="243669"/>
          </a:solidFill>
          <a:ln w="12700">
            <a:solidFill>
              <a:srgbClr val="243669"/>
            </a:solidFill>
            <a:prstDash val="solid"/>
          </a:ln>
        </p:spPr>
      </p:sp>
      <p:sp>
        <p:nvSpPr>
          <p:cNvPr id="23" name="Text 21"/>
          <p:cNvSpPr/>
          <p:nvPr/>
        </p:nvSpPr>
        <p:spPr>
          <a:xfrm>
            <a:off x="3310128" y="3611880"/>
            <a:ext cx="2377440" cy="256032"/>
          </a:xfrm>
          <a:prstGeom prst="rect">
            <a:avLst/>
          </a:prstGeom>
          <a:noFill/>
          <a:ln/>
        </p:spPr>
        <p:txBody>
          <a:bodyPr wrap="square" rtlCol="0" anchor="ctr"/>
          <a:lstStyle/>
          <a:p>
            <a:pPr algn="ctr" indent="0" marL="0">
              <a:buNone/>
            </a:pPr>
            <a:r>
              <a:rPr lang="en-US" sz="800" b="1" spc="200" kern="0" dirty="0">
                <a:solidFill>
                  <a:srgbClr val="FFFFFF"/>
                </a:solidFill>
              </a:rPr>
              <a:t>RECEIVES</a:t>
            </a:r>
            <a:endParaRPr lang="en-US" sz="800" dirty="0"/>
          </a:p>
        </p:txBody>
      </p:sp>
      <p:sp>
        <p:nvSpPr>
          <p:cNvPr id="24" name="Text 22"/>
          <p:cNvSpPr/>
          <p:nvPr/>
        </p:nvSpPr>
        <p:spPr>
          <a:xfrm>
            <a:off x="3310128" y="3904488"/>
            <a:ext cx="2377440" cy="804672"/>
          </a:xfrm>
          <a:prstGeom prst="rect">
            <a:avLst/>
          </a:prstGeom>
          <a:noFill/>
          <a:ln/>
        </p:spPr>
        <p:txBody>
          <a:bodyPr wrap="square" rtlCol="0" anchor="t"/>
          <a:lstStyle/>
          <a:p>
            <a:pPr indent="0" marL="0">
              <a:lnSpc>
                <a:spcPct val="130000"/>
              </a:lnSpc>
              <a:buNone/>
            </a:pPr>
            <a:r>
              <a:rPr lang="en-US" sz="1150" dirty="0">
                <a:solidFill>
                  <a:srgbClr val="2E2E2E"/>
                </a:solidFill>
              </a:rPr>
              <a:t>New cohort pipeline, industry-integrated programming, Tech Collider activation events</a:t>
            </a:r>
            <a:endParaRPr lang="en-US" sz="1150" dirty="0"/>
          </a:p>
        </p:txBody>
      </p:sp>
      <p:sp>
        <p:nvSpPr>
          <p:cNvPr id="25" name="Shape 23"/>
          <p:cNvSpPr/>
          <p:nvPr/>
        </p:nvSpPr>
        <p:spPr>
          <a:xfrm>
            <a:off x="6025896" y="1463040"/>
            <a:ext cx="2651760" cy="3337560"/>
          </a:xfrm>
          <a:prstGeom prst="rect">
            <a:avLst/>
          </a:prstGeom>
          <a:solidFill>
            <a:srgbClr val="EEF1F7"/>
          </a:solidFill>
          <a:ln w="12700">
            <a:solidFill>
              <a:srgbClr val="D1D5DB"/>
            </a:solidFill>
            <a:prstDash val="solid"/>
          </a:ln>
          <a:effectLst>
            <a:outerShdw sx="100000" sy="100000" kx="0" ky="0" algn="bl" rotWithShape="0" blurRad="101600" dist="25400" dir="8100000">
              <a:srgbClr val="000000">
                <a:alpha val="8000"/>
              </a:srgbClr>
            </a:outerShdw>
          </a:effectLst>
        </p:spPr>
      </p:sp>
      <p:sp>
        <p:nvSpPr>
          <p:cNvPr id="26" name="Shape 24"/>
          <p:cNvSpPr/>
          <p:nvPr/>
        </p:nvSpPr>
        <p:spPr>
          <a:xfrm>
            <a:off x="6025896" y="1463040"/>
            <a:ext cx="2651760" cy="502920"/>
          </a:xfrm>
          <a:prstGeom prst="rect">
            <a:avLst/>
          </a:prstGeom>
          <a:solidFill>
            <a:srgbClr val="1A2D5A"/>
          </a:solidFill>
          <a:ln w="12700">
            <a:solidFill>
              <a:srgbClr val="1A2D5A"/>
            </a:solidFill>
            <a:prstDash val="solid"/>
          </a:ln>
        </p:spPr>
      </p:sp>
      <p:sp>
        <p:nvSpPr>
          <p:cNvPr id="27" name="Text 25"/>
          <p:cNvSpPr/>
          <p:nvPr/>
        </p:nvSpPr>
        <p:spPr>
          <a:xfrm>
            <a:off x="6025896" y="1463040"/>
            <a:ext cx="2651760" cy="502920"/>
          </a:xfrm>
          <a:prstGeom prst="rect">
            <a:avLst/>
          </a:prstGeom>
          <a:noFill/>
          <a:ln/>
        </p:spPr>
        <p:txBody>
          <a:bodyPr wrap="square" rtlCol="0" anchor="ctr"/>
          <a:lstStyle/>
          <a:p>
            <a:pPr algn="ctr" indent="0" marL="0">
              <a:buNone/>
            </a:pPr>
            <a:r>
              <a:rPr lang="en-US" sz="1200" b="1" dirty="0">
                <a:solidFill>
                  <a:srgbClr val="C9A84C"/>
                </a:solidFill>
              </a:rPr>
              <a:t>Strategyzer</a:t>
            </a:r>
            <a:endParaRPr lang="en-US" sz="1200" dirty="0"/>
          </a:p>
        </p:txBody>
      </p:sp>
      <p:sp>
        <p:nvSpPr>
          <p:cNvPr id="28" name="Text 26"/>
          <p:cNvSpPr/>
          <p:nvPr/>
        </p:nvSpPr>
        <p:spPr>
          <a:xfrm>
            <a:off x="6117336" y="2011680"/>
            <a:ext cx="2468880" cy="320040"/>
          </a:xfrm>
          <a:prstGeom prst="rect">
            <a:avLst/>
          </a:prstGeom>
          <a:noFill/>
          <a:ln/>
        </p:spPr>
        <p:txBody>
          <a:bodyPr wrap="square" rtlCol="0" anchor="ctr"/>
          <a:lstStyle/>
          <a:p>
            <a:pPr algn="ctr" indent="0" marL="0">
              <a:buNone/>
            </a:pPr>
            <a:r>
              <a:rPr lang="en-US" sz="1100" i="1" dirty="0">
                <a:solidFill>
                  <a:srgbClr val="6B7280"/>
                </a:solidFill>
              </a:rPr>
              <a:t>Tool Ecosystem &amp; Co-Credential</a:t>
            </a:r>
            <a:endParaRPr lang="en-US" sz="1100" dirty="0"/>
          </a:p>
        </p:txBody>
      </p:sp>
      <p:sp>
        <p:nvSpPr>
          <p:cNvPr id="29" name="Shape 27"/>
          <p:cNvSpPr/>
          <p:nvPr/>
        </p:nvSpPr>
        <p:spPr>
          <a:xfrm>
            <a:off x="6163056" y="2423160"/>
            <a:ext cx="2377440" cy="256032"/>
          </a:xfrm>
          <a:prstGeom prst="rect">
            <a:avLst/>
          </a:prstGeom>
          <a:solidFill>
            <a:srgbClr val="C9A84C"/>
          </a:solidFill>
          <a:ln w="12700">
            <a:solidFill>
              <a:srgbClr val="C9A84C"/>
            </a:solidFill>
            <a:prstDash val="solid"/>
          </a:ln>
        </p:spPr>
      </p:sp>
      <p:sp>
        <p:nvSpPr>
          <p:cNvPr id="30" name="Text 28"/>
          <p:cNvSpPr/>
          <p:nvPr/>
        </p:nvSpPr>
        <p:spPr>
          <a:xfrm>
            <a:off x="6163056" y="2423160"/>
            <a:ext cx="2377440" cy="256032"/>
          </a:xfrm>
          <a:prstGeom prst="rect">
            <a:avLst/>
          </a:prstGeom>
          <a:noFill/>
          <a:ln/>
        </p:spPr>
        <p:txBody>
          <a:bodyPr wrap="square" rtlCol="0" anchor="ctr"/>
          <a:lstStyle/>
          <a:p>
            <a:pPr algn="ctr" indent="0" marL="0">
              <a:buNone/>
            </a:pPr>
            <a:r>
              <a:rPr lang="en-US" sz="800" b="1" spc="200" kern="0" dirty="0">
                <a:solidFill>
                  <a:srgbClr val="1A2D5A"/>
                </a:solidFill>
              </a:rPr>
              <a:t>CONTRIBUTES</a:t>
            </a:r>
            <a:endParaRPr lang="en-US" sz="800" dirty="0"/>
          </a:p>
        </p:txBody>
      </p:sp>
      <p:sp>
        <p:nvSpPr>
          <p:cNvPr id="31" name="Text 29"/>
          <p:cNvSpPr/>
          <p:nvPr/>
        </p:nvSpPr>
        <p:spPr>
          <a:xfrm>
            <a:off x="6163056" y="2715768"/>
            <a:ext cx="2377440" cy="822960"/>
          </a:xfrm>
          <a:prstGeom prst="rect">
            <a:avLst/>
          </a:prstGeom>
          <a:noFill/>
          <a:ln/>
        </p:spPr>
        <p:txBody>
          <a:bodyPr wrap="square" rtlCol="0" anchor="t"/>
          <a:lstStyle/>
          <a:p>
            <a:pPr indent="0" marL="0">
              <a:lnSpc>
                <a:spcPct val="130000"/>
              </a:lnSpc>
              <a:buNone/>
            </a:pPr>
            <a:r>
              <a:rPr lang="en-US" sz="1150" dirty="0">
                <a:solidFill>
                  <a:srgbClr val="2E2E2E"/>
                </a:solidFill>
              </a:rPr>
              <a:t>Platform access, tool licensing, co-branding</a:t>
            </a:r>
            <a:endParaRPr lang="en-US" sz="1150" dirty="0"/>
          </a:p>
        </p:txBody>
      </p:sp>
      <p:sp>
        <p:nvSpPr>
          <p:cNvPr id="32" name="Shape 30"/>
          <p:cNvSpPr/>
          <p:nvPr/>
        </p:nvSpPr>
        <p:spPr>
          <a:xfrm>
            <a:off x="6163056" y="3611880"/>
            <a:ext cx="2377440" cy="256032"/>
          </a:xfrm>
          <a:prstGeom prst="rect">
            <a:avLst/>
          </a:prstGeom>
          <a:solidFill>
            <a:srgbClr val="243669"/>
          </a:solidFill>
          <a:ln w="12700">
            <a:solidFill>
              <a:srgbClr val="243669"/>
            </a:solidFill>
            <a:prstDash val="solid"/>
          </a:ln>
        </p:spPr>
      </p:sp>
      <p:sp>
        <p:nvSpPr>
          <p:cNvPr id="33" name="Text 31"/>
          <p:cNvSpPr/>
          <p:nvPr/>
        </p:nvSpPr>
        <p:spPr>
          <a:xfrm>
            <a:off x="6163056" y="3611880"/>
            <a:ext cx="2377440" cy="256032"/>
          </a:xfrm>
          <a:prstGeom prst="rect">
            <a:avLst/>
          </a:prstGeom>
          <a:noFill/>
          <a:ln/>
        </p:spPr>
        <p:txBody>
          <a:bodyPr wrap="square" rtlCol="0" anchor="ctr"/>
          <a:lstStyle/>
          <a:p>
            <a:pPr algn="ctr" indent="0" marL="0">
              <a:buNone/>
            </a:pPr>
            <a:r>
              <a:rPr lang="en-US" sz="800" b="1" spc="200" kern="0" dirty="0">
                <a:solidFill>
                  <a:srgbClr val="FFFFFF"/>
                </a:solidFill>
              </a:rPr>
              <a:t>RECEIVES</a:t>
            </a:r>
            <a:endParaRPr lang="en-US" sz="800" dirty="0"/>
          </a:p>
        </p:txBody>
      </p:sp>
      <p:sp>
        <p:nvSpPr>
          <p:cNvPr id="34" name="Text 32"/>
          <p:cNvSpPr/>
          <p:nvPr/>
        </p:nvSpPr>
        <p:spPr>
          <a:xfrm>
            <a:off x="6163056" y="3904488"/>
            <a:ext cx="2377440" cy="804672"/>
          </a:xfrm>
          <a:prstGeom prst="rect">
            <a:avLst/>
          </a:prstGeom>
          <a:noFill/>
          <a:ln/>
        </p:spPr>
        <p:txBody>
          <a:bodyPr wrap="square" rtlCol="0" anchor="t"/>
          <a:lstStyle/>
          <a:p>
            <a:pPr indent="0" marL="0">
              <a:lnSpc>
                <a:spcPct val="130000"/>
              </a:lnSpc>
              <a:buNone/>
            </a:pPr>
            <a:r>
              <a:rPr lang="en-US" sz="1150" dirty="0">
                <a:solidFill>
                  <a:srgbClr val="2E2E2E"/>
                </a:solidFill>
              </a:rPr>
              <a:t>High-sophistication user cohort and compelling case study material from creative sector</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5EF"/>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D5A"/>
          </a:solidFill>
          <a:ln w="12700">
            <a:solidFill>
              <a:srgbClr val="1A2D5A"/>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C9A84C"/>
                </a:solidFill>
              </a:rPr>
              <a:t>CERTIFICATE STRUCTURE</a:t>
            </a:r>
            <a:endParaRPr lang="en-US" sz="1300" dirty="0"/>
          </a:p>
        </p:txBody>
      </p:sp>
      <p:sp>
        <p:nvSpPr>
          <p:cNvPr id="4" name="Shape 2"/>
          <p:cNvSpPr/>
          <p:nvPr/>
        </p:nvSpPr>
        <p:spPr>
          <a:xfrm>
            <a:off x="457200" y="960120"/>
            <a:ext cx="8229600" cy="1207008"/>
          </a:xfrm>
          <a:prstGeom prst="rect">
            <a:avLst/>
          </a:prstGeom>
          <a:solidFill>
            <a:srgbClr val="FFFFFF"/>
          </a:solidFill>
          <a:ln w="12700">
            <a:solidFill>
              <a:srgbClr val="D1D5DB"/>
            </a:solidFill>
            <a:prstDash val="solid"/>
          </a:ln>
          <a:effectLst>
            <a:outerShdw sx="100000" sy="100000" kx="0" ky="0" algn="bl" rotWithShape="0" blurRad="101600" dist="25400" dir="8100000">
              <a:srgbClr val="000000">
                <a:alpha val="7000"/>
              </a:srgbClr>
            </a:outerShdw>
          </a:effectLst>
        </p:spPr>
      </p:sp>
      <p:sp>
        <p:nvSpPr>
          <p:cNvPr id="5" name="Shape 3"/>
          <p:cNvSpPr/>
          <p:nvPr/>
        </p:nvSpPr>
        <p:spPr>
          <a:xfrm>
            <a:off x="457200" y="960120"/>
            <a:ext cx="1005840" cy="1207008"/>
          </a:xfrm>
          <a:prstGeom prst="rect">
            <a:avLst/>
          </a:prstGeom>
          <a:solidFill>
            <a:srgbClr val="1A2D5A"/>
          </a:solidFill>
          <a:ln w="12700">
            <a:solidFill>
              <a:srgbClr val="1A2D5A"/>
            </a:solidFill>
            <a:prstDash val="solid"/>
          </a:ln>
        </p:spPr>
      </p:sp>
      <p:sp>
        <p:nvSpPr>
          <p:cNvPr id="6" name="Text 4"/>
          <p:cNvSpPr/>
          <p:nvPr/>
        </p:nvSpPr>
        <p:spPr>
          <a:xfrm>
            <a:off x="457200" y="960120"/>
            <a:ext cx="1005840" cy="1207008"/>
          </a:xfrm>
          <a:prstGeom prst="rect">
            <a:avLst/>
          </a:prstGeom>
          <a:noFill/>
          <a:ln/>
        </p:spPr>
        <p:txBody>
          <a:bodyPr wrap="square" lIns="0" tIns="0" rIns="0" bIns="0" rtlCol="0" anchor="ctr"/>
          <a:lstStyle/>
          <a:p>
            <a:pPr algn="ctr" indent="0" marL="0">
              <a:buNone/>
            </a:pPr>
            <a:r>
              <a:rPr lang="en-US" sz="2200" b="1" dirty="0">
                <a:solidFill>
                  <a:srgbClr val="C9A84C"/>
                </a:solidFill>
                <a:latin typeface="Georgia" pitchFamily="34" charset="0"/>
                <a:ea typeface="Georgia" pitchFamily="34" charset="-122"/>
                <a:cs typeface="Georgia" pitchFamily="34" charset="-120"/>
              </a:rPr>
              <a:t>AC1</a:t>
            </a:r>
            <a:endParaRPr lang="en-US" sz="2200" dirty="0"/>
          </a:p>
        </p:txBody>
      </p:sp>
      <p:sp>
        <p:nvSpPr>
          <p:cNvPr id="7" name="Text 5"/>
          <p:cNvSpPr/>
          <p:nvPr/>
        </p:nvSpPr>
        <p:spPr>
          <a:xfrm>
            <a:off x="1600200" y="1051560"/>
            <a:ext cx="6903720" cy="347472"/>
          </a:xfrm>
          <a:prstGeom prst="rect">
            <a:avLst/>
          </a:prstGeom>
          <a:noFill/>
          <a:ln/>
        </p:spPr>
        <p:txBody>
          <a:bodyPr wrap="square" rtlCol="0" anchor="t"/>
          <a:lstStyle/>
          <a:p>
            <a:pPr indent="0" marL="0">
              <a:buNone/>
            </a:pPr>
            <a:r>
              <a:rPr lang="en-US" sz="1400" b="1" dirty="0">
                <a:solidFill>
                  <a:srgbClr val="1A2D5A"/>
                </a:solidFill>
              </a:rPr>
              <a:t>Business Model Translation Workshop</a:t>
            </a:r>
            <a:endParaRPr lang="en-US" sz="1400" dirty="0"/>
          </a:p>
        </p:txBody>
      </p:sp>
      <p:sp>
        <p:nvSpPr>
          <p:cNvPr id="8" name="Text 6"/>
          <p:cNvSpPr/>
          <p:nvPr/>
        </p:nvSpPr>
        <p:spPr>
          <a:xfrm>
            <a:off x="1600200" y="1417320"/>
            <a:ext cx="6903720" cy="694944"/>
          </a:xfrm>
          <a:prstGeom prst="rect">
            <a:avLst/>
          </a:prstGeom>
          <a:noFill/>
          <a:ln/>
        </p:spPr>
        <p:txBody>
          <a:bodyPr wrap="square" rtlCol="0" anchor="t"/>
          <a:lstStyle/>
          <a:p>
            <a:pPr indent="0" marL="0">
              <a:lnSpc>
                <a:spcPct val="130000"/>
              </a:lnSpc>
              <a:buNone/>
            </a:pPr>
            <a:r>
              <a:rPr lang="en-US" sz="1150" dirty="0">
                <a:solidFill>
                  <a:srgbClr val="2E2E2E"/>
                </a:solidFill>
              </a:rPr>
              <a:t>ARIES pro forma financial architecture → Business Model Canvas. Students map their six-statement pro forma onto the BMC, identifying where the ARIES architecture extends the canvas and where the canvas provides communication clarity the pro forma does not.</a:t>
            </a:r>
            <a:endParaRPr lang="en-US" sz="1150" dirty="0"/>
          </a:p>
        </p:txBody>
      </p:sp>
      <p:sp>
        <p:nvSpPr>
          <p:cNvPr id="9" name="Shape 7"/>
          <p:cNvSpPr/>
          <p:nvPr/>
        </p:nvSpPr>
        <p:spPr>
          <a:xfrm>
            <a:off x="457200" y="2313432"/>
            <a:ext cx="8229600" cy="1207008"/>
          </a:xfrm>
          <a:prstGeom prst="rect">
            <a:avLst/>
          </a:prstGeom>
          <a:solidFill>
            <a:srgbClr val="FFFFFF"/>
          </a:solidFill>
          <a:ln w="12700">
            <a:solidFill>
              <a:srgbClr val="D1D5DB"/>
            </a:solidFill>
            <a:prstDash val="solid"/>
          </a:ln>
          <a:effectLst>
            <a:outerShdw sx="100000" sy="100000" kx="0" ky="0" algn="bl" rotWithShape="0" blurRad="101600" dist="25400" dir="8100000">
              <a:srgbClr val="000000">
                <a:alpha val="7000"/>
              </a:srgbClr>
            </a:outerShdw>
          </a:effectLst>
        </p:spPr>
      </p:sp>
      <p:sp>
        <p:nvSpPr>
          <p:cNvPr id="10" name="Shape 8"/>
          <p:cNvSpPr/>
          <p:nvPr/>
        </p:nvSpPr>
        <p:spPr>
          <a:xfrm>
            <a:off x="457200" y="2313432"/>
            <a:ext cx="1005840" cy="1207008"/>
          </a:xfrm>
          <a:prstGeom prst="rect">
            <a:avLst/>
          </a:prstGeom>
          <a:solidFill>
            <a:srgbClr val="1A2D5A"/>
          </a:solidFill>
          <a:ln w="12700">
            <a:solidFill>
              <a:srgbClr val="1A2D5A"/>
            </a:solidFill>
            <a:prstDash val="solid"/>
          </a:ln>
        </p:spPr>
      </p:sp>
      <p:sp>
        <p:nvSpPr>
          <p:cNvPr id="11" name="Text 9"/>
          <p:cNvSpPr/>
          <p:nvPr/>
        </p:nvSpPr>
        <p:spPr>
          <a:xfrm>
            <a:off x="457200" y="2313432"/>
            <a:ext cx="1005840" cy="1207008"/>
          </a:xfrm>
          <a:prstGeom prst="rect">
            <a:avLst/>
          </a:prstGeom>
          <a:noFill/>
          <a:ln/>
        </p:spPr>
        <p:txBody>
          <a:bodyPr wrap="square" lIns="0" tIns="0" rIns="0" bIns="0" rtlCol="0" anchor="ctr"/>
          <a:lstStyle/>
          <a:p>
            <a:pPr algn="ctr" indent="0" marL="0">
              <a:buNone/>
            </a:pPr>
            <a:r>
              <a:rPr lang="en-US" sz="2200" b="1" dirty="0">
                <a:solidFill>
                  <a:srgbClr val="C9A84C"/>
                </a:solidFill>
                <a:latin typeface="Georgia" pitchFamily="34" charset="0"/>
                <a:ea typeface="Georgia" pitchFamily="34" charset="-122"/>
                <a:cs typeface="Georgia" pitchFamily="34" charset="-120"/>
              </a:rPr>
              <a:t>AC2</a:t>
            </a:r>
            <a:endParaRPr lang="en-US" sz="2200" dirty="0"/>
          </a:p>
        </p:txBody>
      </p:sp>
      <p:sp>
        <p:nvSpPr>
          <p:cNvPr id="12" name="Text 10"/>
          <p:cNvSpPr/>
          <p:nvPr/>
        </p:nvSpPr>
        <p:spPr>
          <a:xfrm>
            <a:off x="1600200" y="2404872"/>
            <a:ext cx="6903720" cy="347472"/>
          </a:xfrm>
          <a:prstGeom prst="rect">
            <a:avLst/>
          </a:prstGeom>
          <a:noFill/>
          <a:ln/>
        </p:spPr>
        <p:txBody>
          <a:bodyPr wrap="square" rtlCol="0" anchor="t"/>
          <a:lstStyle/>
          <a:p>
            <a:pPr indent="0" marL="0">
              <a:buNone/>
            </a:pPr>
            <a:r>
              <a:rPr lang="en-US" sz="1400" b="1" dirty="0">
                <a:solidFill>
                  <a:srgbClr val="1A2D5A"/>
                </a:solidFill>
              </a:rPr>
              <a:t>Value Proposition Design &amp; Testing</a:t>
            </a:r>
            <a:endParaRPr lang="en-US" sz="1400" dirty="0"/>
          </a:p>
        </p:txBody>
      </p:sp>
      <p:sp>
        <p:nvSpPr>
          <p:cNvPr id="13" name="Text 11"/>
          <p:cNvSpPr/>
          <p:nvPr/>
        </p:nvSpPr>
        <p:spPr>
          <a:xfrm>
            <a:off x="1600200" y="2770632"/>
            <a:ext cx="6903720" cy="694944"/>
          </a:xfrm>
          <a:prstGeom prst="rect">
            <a:avLst/>
          </a:prstGeom>
          <a:noFill/>
          <a:ln/>
        </p:spPr>
        <p:txBody>
          <a:bodyPr wrap="square" rtlCol="0" anchor="t"/>
          <a:lstStyle/>
          <a:p>
            <a:pPr indent="0" marL="0">
              <a:lnSpc>
                <a:spcPct val="130000"/>
              </a:lnSpc>
              <a:buNone/>
            </a:pPr>
            <a:r>
              <a:rPr lang="en-US" sz="1150" dirty="0">
                <a:solidFill>
                  <a:srgbClr val="2E2E2E"/>
                </a:solidFill>
              </a:rPr>
              <a:t>Dual charity/sponsor value proposition → Value Proposition Canvas. Students design and test their shared-value claim using Strategyzer's VPC and Testing Business Ideas frameworks. Minimum three validation experiments. Industry reviewers provide real market feedback.</a:t>
            </a:r>
            <a:endParaRPr lang="en-US" sz="1150" dirty="0"/>
          </a:p>
        </p:txBody>
      </p:sp>
      <p:sp>
        <p:nvSpPr>
          <p:cNvPr id="14" name="Shape 12"/>
          <p:cNvSpPr/>
          <p:nvPr/>
        </p:nvSpPr>
        <p:spPr>
          <a:xfrm>
            <a:off x="457200" y="3666744"/>
            <a:ext cx="8229600" cy="1207008"/>
          </a:xfrm>
          <a:prstGeom prst="rect">
            <a:avLst/>
          </a:prstGeom>
          <a:solidFill>
            <a:srgbClr val="FFFFFF"/>
          </a:solidFill>
          <a:ln w="12700">
            <a:solidFill>
              <a:srgbClr val="D1D5DB"/>
            </a:solidFill>
            <a:prstDash val="solid"/>
          </a:ln>
          <a:effectLst>
            <a:outerShdw sx="100000" sy="100000" kx="0" ky="0" algn="bl" rotWithShape="0" blurRad="101600" dist="25400" dir="8100000">
              <a:srgbClr val="000000">
                <a:alpha val="7000"/>
              </a:srgbClr>
            </a:outerShdw>
          </a:effectLst>
        </p:spPr>
      </p:sp>
      <p:sp>
        <p:nvSpPr>
          <p:cNvPr id="15" name="Shape 13"/>
          <p:cNvSpPr/>
          <p:nvPr/>
        </p:nvSpPr>
        <p:spPr>
          <a:xfrm>
            <a:off x="457200" y="3666744"/>
            <a:ext cx="1005840" cy="1207008"/>
          </a:xfrm>
          <a:prstGeom prst="rect">
            <a:avLst/>
          </a:prstGeom>
          <a:solidFill>
            <a:srgbClr val="1A2D5A"/>
          </a:solidFill>
          <a:ln w="12700">
            <a:solidFill>
              <a:srgbClr val="1A2D5A"/>
            </a:solidFill>
            <a:prstDash val="solid"/>
          </a:ln>
        </p:spPr>
      </p:sp>
      <p:sp>
        <p:nvSpPr>
          <p:cNvPr id="16" name="Text 14"/>
          <p:cNvSpPr/>
          <p:nvPr/>
        </p:nvSpPr>
        <p:spPr>
          <a:xfrm>
            <a:off x="457200" y="3666744"/>
            <a:ext cx="1005840" cy="1207008"/>
          </a:xfrm>
          <a:prstGeom prst="rect">
            <a:avLst/>
          </a:prstGeom>
          <a:noFill/>
          <a:ln/>
        </p:spPr>
        <p:txBody>
          <a:bodyPr wrap="square" lIns="0" tIns="0" rIns="0" bIns="0" rtlCol="0" anchor="ctr"/>
          <a:lstStyle/>
          <a:p>
            <a:pPr algn="ctr" indent="0" marL="0">
              <a:buNone/>
            </a:pPr>
            <a:r>
              <a:rPr lang="en-US" sz="2200" b="1" dirty="0">
                <a:solidFill>
                  <a:srgbClr val="C9A84C"/>
                </a:solidFill>
                <a:latin typeface="Georgia" pitchFamily="34" charset="0"/>
                <a:ea typeface="Georgia" pitchFamily="34" charset="-122"/>
                <a:cs typeface="Georgia" pitchFamily="34" charset="-120"/>
              </a:rPr>
              <a:t>AC3</a:t>
            </a:r>
            <a:endParaRPr lang="en-US" sz="2200" dirty="0"/>
          </a:p>
        </p:txBody>
      </p:sp>
      <p:sp>
        <p:nvSpPr>
          <p:cNvPr id="17" name="Text 15"/>
          <p:cNvSpPr/>
          <p:nvPr/>
        </p:nvSpPr>
        <p:spPr>
          <a:xfrm>
            <a:off x="1600200" y="3758184"/>
            <a:ext cx="6903720" cy="347472"/>
          </a:xfrm>
          <a:prstGeom prst="rect">
            <a:avLst/>
          </a:prstGeom>
          <a:noFill/>
          <a:ln/>
        </p:spPr>
        <p:txBody>
          <a:bodyPr wrap="square" rtlCol="0" anchor="t"/>
          <a:lstStyle/>
          <a:p>
            <a:pPr indent="0" marL="0">
              <a:buNone/>
            </a:pPr>
            <a:r>
              <a:rPr lang="en-US" sz="1400" b="1" dirty="0">
                <a:solidFill>
                  <a:srgbClr val="1A2D5A"/>
                </a:solidFill>
              </a:rPr>
              <a:t>Commercial Deployment Pitch</a:t>
            </a:r>
            <a:endParaRPr lang="en-US" sz="1400" dirty="0"/>
          </a:p>
        </p:txBody>
      </p:sp>
      <p:sp>
        <p:nvSpPr>
          <p:cNvPr id="18" name="Text 16"/>
          <p:cNvSpPr/>
          <p:nvPr/>
        </p:nvSpPr>
        <p:spPr>
          <a:xfrm>
            <a:off x="1600200" y="4123944"/>
            <a:ext cx="6903720" cy="694944"/>
          </a:xfrm>
          <a:prstGeom prst="rect">
            <a:avLst/>
          </a:prstGeom>
          <a:noFill/>
          <a:ln/>
        </p:spPr>
        <p:txBody>
          <a:bodyPr wrap="square" rtlCol="0" anchor="t"/>
          <a:lstStyle/>
          <a:p>
            <a:pPr indent="0" marL="0">
              <a:lnSpc>
                <a:spcPct val="130000"/>
              </a:lnSpc>
              <a:buNone/>
            </a:pPr>
            <a:r>
              <a:rPr lang="en-US" sz="1150" dirty="0">
                <a:solidFill>
                  <a:srgbClr val="2E2E2E"/>
                </a:solidFill>
              </a:rPr>
              <a:t>Full pitch package delivered at the Tech Collider (555 Seymour St) to an industry audience — sponsors, charity partners, and investors. Deliverable is a commercially deployable document set students take into real conversations after the certificate concludes.</a:t>
            </a:r>
            <a:endParaRPr lang="en-US" sz="1150" dirty="0"/>
          </a:p>
        </p:txBody>
      </p:sp>
      <p:sp>
        <p:nvSpPr>
          <p:cNvPr id="19" name="Shape 17"/>
          <p:cNvSpPr/>
          <p:nvPr/>
        </p:nvSpPr>
        <p:spPr>
          <a:xfrm>
            <a:off x="457200" y="4846320"/>
            <a:ext cx="8229600" cy="0"/>
          </a:xfrm>
          <a:prstGeom prst="rect">
            <a:avLst/>
          </a:prstGeom>
          <a:noFill/>
          <a:ln w="12700">
            <a:solidFill>
              <a:srgbClr val="C9A84C"/>
            </a:solidFill>
            <a:prstDash val="solid"/>
          </a:ln>
        </p:spPr>
      </p:sp>
      <p:sp>
        <p:nvSpPr>
          <p:cNvPr id="20" name="Text 18"/>
          <p:cNvSpPr/>
          <p:nvPr/>
        </p:nvSpPr>
        <p:spPr>
          <a:xfrm>
            <a:off x="457200" y="4809744"/>
            <a:ext cx="8229600" cy="292608"/>
          </a:xfrm>
          <a:prstGeom prst="rect">
            <a:avLst/>
          </a:prstGeom>
          <a:noFill/>
          <a:ln/>
        </p:spPr>
        <p:txBody>
          <a:bodyPr wrap="square" rtlCol="0" anchor="ctr"/>
          <a:lstStyle/>
          <a:p>
            <a:pPr algn="ctr" indent="0" marL="0">
              <a:buNone/>
            </a:pPr>
            <a:r>
              <a:rPr lang="en-US" sz="1100" dirty="0">
                <a:solidFill>
                  <a:srgbClr val="6B7280"/>
                </a:solidFill>
              </a:rPr>
              <a:t>Recommended first cohort: 12–18 students  ·  Target intake: September 2026 or January 2027</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D5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C9A84C"/>
          </a:solidFill>
          <a:ln w="12700">
            <a:solidFill>
              <a:srgbClr val="C9A84C"/>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1A2D5A"/>
                </a:solidFill>
              </a:rPr>
              <a:t>THE STRATEGYZER PROPOSITION</a:t>
            </a:r>
            <a:endParaRPr lang="en-US" sz="1300" dirty="0"/>
          </a:p>
        </p:txBody>
      </p:sp>
      <p:sp>
        <p:nvSpPr>
          <p:cNvPr id="4" name="Text 2"/>
          <p:cNvSpPr/>
          <p:nvPr/>
        </p:nvSpPr>
        <p:spPr>
          <a:xfrm>
            <a:off x="457200" y="914400"/>
            <a:ext cx="8229600" cy="502920"/>
          </a:xfrm>
          <a:prstGeom prst="rect">
            <a:avLst/>
          </a:prstGeom>
          <a:noFill/>
          <a:ln/>
        </p:spPr>
        <p:txBody>
          <a:bodyPr wrap="square" rtlCol="0" anchor="ctr"/>
          <a:lstStyle/>
          <a:p>
            <a:pPr algn="ctr" indent="0" marL="0">
              <a:buNone/>
            </a:pPr>
            <a:r>
              <a:rPr lang="en-US" sz="1700" b="1" dirty="0">
                <a:solidFill>
                  <a:srgbClr val="C9A84C"/>
                </a:solidFill>
                <a:latin typeface="Georgia" pitchFamily="34" charset="0"/>
                <a:ea typeface="Georgia" pitchFamily="34" charset="-122"/>
                <a:cs typeface="Georgia" pitchFamily="34" charset="-120"/>
              </a:rPr>
              <a:t>Advanced certificate students are not Strategyzer's typical entry-level user.</a:t>
            </a:r>
            <a:endParaRPr lang="en-US" sz="1700" dirty="0"/>
          </a:p>
        </p:txBody>
      </p:sp>
      <p:sp>
        <p:nvSpPr>
          <p:cNvPr id="5" name="Shape 3"/>
          <p:cNvSpPr/>
          <p:nvPr/>
        </p:nvSpPr>
        <p:spPr>
          <a:xfrm>
            <a:off x="457200" y="1600200"/>
            <a:ext cx="3977640" cy="1417320"/>
          </a:xfrm>
          <a:prstGeom prst="rect">
            <a:avLst/>
          </a:prstGeom>
          <a:solidFill>
            <a:srgbClr val="243669"/>
          </a:solidFill>
          <a:ln w="12700">
            <a:solidFill>
              <a:srgbClr val="FFFFFF"/>
            </a:solidFill>
            <a:prstDash val="solid"/>
          </a:ln>
          <a:effectLst>
            <a:outerShdw sx="100000" sy="100000" kx="0" ky="0" algn="bl" rotWithShape="0" blurRad="127000" dist="38100" dir="8100000">
              <a:srgbClr val="000000">
                <a:alpha val="20000"/>
              </a:srgbClr>
            </a:outerShdw>
          </a:effectLst>
        </p:spPr>
      </p:sp>
      <p:sp>
        <p:nvSpPr>
          <p:cNvPr id="6" name="Shape 4"/>
          <p:cNvSpPr/>
          <p:nvPr/>
        </p:nvSpPr>
        <p:spPr>
          <a:xfrm>
            <a:off x="457200" y="1600200"/>
            <a:ext cx="201168" cy="1417320"/>
          </a:xfrm>
          <a:prstGeom prst="rect">
            <a:avLst/>
          </a:prstGeom>
          <a:solidFill>
            <a:srgbClr val="C9A84C"/>
          </a:solidFill>
          <a:ln w="12700">
            <a:solidFill>
              <a:srgbClr val="C9A84C"/>
            </a:solidFill>
            <a:prstDash val="solid"/>
          </a:ln>
        </p:spPr>
      </p:sp>
      <p:sp>
        <p:nvSpPr>
          <p:cNvPr id="7" name="Text 5"/>
          <p:cNvSpPr/>
          <p:nvPr/>
        </p:nvSpPr>
        <p:spPr>
          <a:xfrm>
            <a:off x="777240" y="1691640"/>
            <a:ext cx="3520440" cy="347472"/>
          </a:xfrm>
          <a:prstGeom prst="rect">
            <a:avLst/>
          </a:prstGeom>
          <a:noFill/>
          <a:ln/>
        </p:spPr>
        <p:txBody>
          <a:bodyPr wrap="square" rtlCol="0" anchor="ctr"/>
          <a:lstStyle/>
          <a:p>
            <a:pPr indent="0" marL="0">
              <a:buNone/>
            </a:pPr>
            <a:r>
              <a:rPr lang="en-US" sz="1300" b="1" dirty="0">
                <a:solidFill>
                  <a:srgbClr val="C9A84C"/>
                </a:solidFill>
                <a:latin typeface="Georgia" pitchFamily="34" charset="0"/>
                <a:ea typeface="Georgia" pitchFamily="34" charset="-122"/>
                <a:cs typeface="Georgia" pitchFamily="34" charset="-120"/>
              </a:rPr>
              <a:t>Already governance-literate</a:t>
            </a:r>
            <a:endParaRPr lang="en-US" sz="1300" dirty="0"/>
          </a:p>
        </p:txBody>
      </p:sp>
      <p:sp>
        <p:nvSpPr>
          <p:cNvPr id="8" name="Text 6"/>
          <p:cNvSpPr/>
          <p:nvPr/>
        </p:nvSpPr>
        <p:spPr>
          <a:xfrm>
            <a:off x="777240" y="2057400"/>
            <a:ext cx="3520440" cy="868680"/>
          </a:xfrm>
          <a:prstGeom prst="rect">
            <a:avLst/>
          </a:prstGeom>
          <a:noFill/>
          <a:ln/>
        </p:spPr>
        <p:txBody>
          <a:bodyPr wrap="square" rtlCol="0" anchor="t"/>
          <a:lstStyle/>
          <a:p>
            <a:pPr indent="0" marL="0">
              <a:lnSpc>
                <a:spcPct val="130000"/>
              </a:lnSpc>
              <a:buNone/>
            </a:pPr>
            <a:r>
              <a:rPr lang="en-US" sz="1150" dirty="0">
                <a:solidFill>
                  <a:srgbClr val="F8F5EF"/>
                </a:solidFill>
              </a:rPr>
              <a:t>Students arrive having designed, defended, and financially modelled a multi-stakeholder shared-value system — before touching a canvas.</a:t>
            </a:r>
            <a:endParaRPr lang="en-US" sz="1150" dirty="0"/>
          </a:p>
        </p:txBody>
      </p:sp>
      <p:sp>
        <p:nvSpPr>
          <p:cNvPr id="9" name="Shape 7"/>
          <p:cNvSpPr/>
          <p:nvPr/>
        </p:nvSpPr>
        <p:spPr>
          <a:xfrm>
            <a:off x="4800600" y="1600200"/>
            <a:ext cx="3977640" cy="1417320"/>
          </a:xfrm>
          <a:prstGeom prst="rect">
            <a:avLst/>
          </a:prstGeom>
          <a:solidFill>
            <a:srgbClr val="243669"/>
          </a:solidFill>
          <a:ln w="12700">
            <a:solidFill>
              <a:srgbClr val="FFFFFF"/>
            </a:solidFill>
            <a:prstDash val="solid"/>
          </a:ln>
          <a:effectLst>
            <a:outerShdw sx="100000" sy="100000" kx="0" ky="0" algn="bl" rotWithShape="0" blurRad="127000" dist="38100" dir="8100000">
              <a:srgbClr val="000000">
                <a:alpha val="20000"/>
              </a:srgbClr>
            </a:outerShdw>
          </a:effectLst>
        </p:spPr>
      </p:sp>
      <p:sp>
        <p:nvSpPr>
          <p:cNvPr id="10" name="Shape 8"/>
          <p:cNvSpPr/>
          <p:nvPr/>
        </p:nvSpPr>
        <p:spPr>
          <a:xfrm>
            <a:off x="4800600" y="1600200"/>
            <a:ext cx="201168" cy="1417320"/>
          </a:xfrm>
          <a:prstGeom prst="rect">
            <a:avLst/>
          </a:prstGeom>
          <a:solidFill>
            <a:srgbClr val="C9A84C"/>
          </a:solidFill>
          <a:ln w="12700">
            <a:solidFill>
              <a:srgbClr val="C9A84C"/>
            </a:solidFill>
            <a:prstDash val="solid"/>
          </a:ln>
        </p:spPr>
      </p:sp>
      <p:sp>
        <p:nvSpPr>
          <p:cNvPr id="11" name="Text 9"/>
          <p:cNvSpPr/>
          <p:nvPr/>
        </p:nvSpPr>
        <p:spPr>
          <a:xfrm>
            <a:off x="5120640" y="1691640"/>
            <a:ext cx="3520440" cy="347472"/>
          </a:xfrm>
          <a:prstGeom prst="rect">
            <a:avLst/>
          </a:prstGeom>
          <a:noFill/>
          <a:ln/>
        </p:spPr>
        <p:txBody>
          <a:bodyPr wrap="square" rtlCol="0" anchor="ctr"/>
          <a:lstStyle/>
          <a:p>
            <a:pPr indent="0" marL="0">
              <a:buNone/>
            </a:pPr>
            <a:r>
              <a:rPr lang="en-US" sz="1300" b="1" dirty="0">
                <a:solidFill>
                  <a:srgbClr val="C9A84C"/>
                </a:solidFill>
                <a:latin typeface="Georgia" pitchFamily="34" charset="0"/>
                <a:ea typeface="Georgia" pitchFamily="34" charset="-122"/>
                <a:cs typeface="Georgia" pitchFamily="34" charset="-120"/>
              </a:rPr>
              <a:t>Ready for sophistication</a:t>
            </a:r>
            <a:endParaRPr lang="en-US" sz="1300" dirty="0"/>
          </a:p>
        </p:txBody>
      </p:sp>
      <p:sp>
        <p:nvSpPr>
          <p:cNvPr id="12" name="Text 10"/>
          <p:cNvSpPr/>
          <p:nvPr/>
        </p:nvSpPr>
        <p:spPr>
          <a:xfrm>
            <a:off x="5120640" y="2057400"/>
            <a:ext cx="3520440" cy="868680"/>
          </a:xfrm>
          <a:prstGeom prst="rect">
            <a:avLst/>
          </a:prstGeom>
          <a:noFill/>
          <a:ln/>
        </p:spPr>
        <p:txBody>
          <a:bodyPr wrap="square" rtlCol="0" anchor="t"/>
          <a:lstStyle/>
          <a:p>
            <a:pPr indent="0" marL="0">
              <a:lnSpc>
                <a:spcPct val="130000"/>
              </a:lnSpc>
              <a:buNone/>
            </a:pPr>
            <a:r>
              <a:rPr lang="en-US" sz="1150" dirty="0">
                <a:solidFill>
                  <a:srgbClr val="F8F5EF"/>
                </a:solidFill>
              </a:rPr>
              <a:t>They understand what a value proposition is before the VPC. They use Strategyzer's tools as communication instruments for a system they built, not as an introduction to business thinking.</a:t>
            </a:r>
            <a:endParaRPr lang="en-US" sz="1150" dirty="0"/>
          </a:p>
        </p:txBody>
      </p:sp>
      <p:sp>
        <p:nvSpPr>
          <p:cNvPr id="13" name="Shape 11"/>
          <p:cNvSpPr/>
          <p:nvPr/>
        </p:nvSpPr>
        <p:spPr>
          <a:xfrm>
            <a:off x="457200" y="3172968"/>
            <a:ext cx="3977640" cy="1417320"/>
          </a:xfrm>
          <a:prstGeom prst="rect">
            <a:avLst/>
          </a:prstGeom>
          <a:solidFill>
            <a:srgbClr val="243669"/>
          </a:solidFill>
          <a:ln w="12700">
            <a:solidFill>
              <a:srgbClr val="FFFFFF"/>
            </a:solidFill>
            <a:prstDash val="solid"/>
          </a:ln>
          <a:effectLst>
            <a:outerShdw sx="100000" sy="100000" kx="0" ky="0" algn="bl" rotWithShape="0" blurRad="127000" dist="38100" dir="8100000">
              <a:srgbClr val="000000">
                <a:alpha val="20000"/>
              </a:srgbClr>
            </a:outerShdw>
          </a:effectLst>
        </p:spPr>
      </p:sp>
      <p:sp>
        <p:nvSpPr>
          <p:cNvPr id="14" name="Shape 12"/>
          <p:cNvSpPr/>
          <p:nvPr/>
        </p:nvSpPr>
        <p:spPr>
          <a:xfrm>
            <a:off x="457200" y="3172968"/>
            <a:ext cx="201168" cy="1417320"/>
          </a:xfrm>
          <a:prstGeom prst="rect">
            <a:avLst/>
          </a:prstGeom>
          <a:solidFill>
            <a:srgbClr val="C9A84C"/>
          </a:solidFill>
          <a:ln w="12700">
            <a:solidFill>
              <a:srgbClr val="C9A84C"/>
            </a:solidFill>
            <a:prstDash val="solid"/>
          </a:ln>
        </p:spPr>
      </p:sp>
      <p:sp>
        <p:nvSpPr>
          <p:cNvPr id="15" name="Text 13"/>
          <p:cNvSpPr/>
          <p:nvPr/>
        </p:nvSpPr>
        <p:spPr>
          <a:xfrm>
            <a:off x="777240" y="3264408"/>
            <a:ext cx="3520440" cy="347472"/>
          </a:xfrm>
          <a:prstGeom prst="rect">
            <a:avLst/>
          </a:prstGeom>
          <a:noFill/>
          <a:ln/>
        </p:spPr>
        <p:txBody>
          <a:bodyPr wrap="square" rtlCol="0" anchor="ctr"/>
          <a:lstStyle/>
          <a:p>
            <a:pPr indent="0" marL="0">
              <a:buNone/>
            </a:pPr>
            <a:r>
              <a:rPr lang="en-US" sz="1300" b="1" dirty="0">
                <a:solidFill>
                  <a:srgbClr val="C9A84C"/>
                </a:solidFill>
                <a:latin typeface="Georgia" pitchFamily="34" charset="0"/>
                <a:ea typeface="Georgia" pitchFamily="34" charset="-122"/>
                <a:cs typeface="Georgia" pitchFamily="34" charset="-120"/>
              </a:rPr>
              <a:t>High-value credential cohort</a:t>
            </a:r>
            <a:endParaRPr lang="en-US" sz="1300" dirty="0"/>
          </a:p>
        </p:txBody>
      </p:sp>
      <p:sp>
        <p:nvSpPr>
          <p:cNvPr id="16" name="Text 14"/>
          <p:cNvSpPr/>
          <p:nvPr/>
        </p:nvSpPr>
        <p:spPr>
          <a:xfrm>
            <a:off x="777240" y="3630168"/>
            <a:ext cx="3520440" cy="868680"/>
          </a:xfrm>
          <a:prstGeom prst="rect">
            <a:avLst/>
          </a:prstGeom>
          <a:noFill/>
          <a:ln/>
        </p:spPr>
        <p:txBody>
          <a:bodyPr wrap="square" rtlCol="0" anchor="t"/>
          <a:lstStyle/>
          <a:p>
            <a:pPr indent="0" marL="0">
              <a:lnSpc>
                <a:spcPct val="130000"/>
              </a:lnSpc>
              <a:buNone/>
            </a:pPr>
            <a:r>
              <a:rPr lang="en-US" sz="1150" dirty="0">
                <a:solidFill>
                  <a:srgbClr val="F8F5EF"/>
                </a:solidFill>
              </a:rPr>
              <a:t>Graduates who earn a Strategyzer-credentialed qualification at this level of preparation are a different kind of advocate for the tools in the professional market.</a:t>
            </a:r>
            <a:endParaRPr lang="en-US" sz="1150" dirty="0"/>
          </a:p>
        </p:txBody>
      </p:sp>
      <p:sp>
        <p:nvSpPr>
          <p:cNvPr id="17" name="Shape 15"/>
          <p:cNvSpPr/>
          <p:nvPr/>
        </p:nvSpPr>
        <p:spPr>
          <a:xfrm>
            <a:off x="4800600" y="3172968"/>
            <a:ext cx="3977640" cy="1417320"/>
          </a:xfrm>
          <a:prstGeom prst="rect">
            <a:avLst/>
          </a:prstGeom>
          <a:solidFill>
            <a:srgbClr val="243669"/>
          </a:solidFill>
          <a:ln w="12700">
            <a:solidFill>
              <a:srgbClr val="FFFFFF"/>
            </a:solidFill>
            <a:prstDash val="solid"/>
          </a:ln>
          <a:effectLst>
            <a:outerShdw sx="100000" sy="100000" kx="0" ky="0" algn="bl" rotWithShape="0" blurRad="127000" dist="38100" dir="8100000">
              <a:srgbClr val="000000">
                <a:alpha val="20000"/>
              </a:srgbClr>
            </a:outerShdw>
          </a:effectLst>
        </p:spPr>
      </p:sp>
      <p:sp>
        <p:nvSpPr>
          <p:cNvPr id="18" name="Shape 16"/>
          <p:cNvSpPr/>
          <p:nvPr/>
        </p:nvSpPr>
        <p:spPr>
          <a:xfrm>
            <a:off x="4800600" y="3172968"/>
            <a:ext cx="201168" cy="1417320"/>
          </a:xfrm>
          <a:prstGeom prst="rect">
            <a:avLst/>
          </a:prstGeom>
          <a:solidFill>
            <a:srgbClr val="C9A84C"/>
          </a:solidFill>
          <a:ln w="12700">
            <a:solidFill>
              <a:srgbClr val="C9A84C"/>
            </a:solidFill>
            <a:prstDash val="solid"/>
          </a:ln>
        </p:spPr>
      </p:sp>
      <p:sp>
        <p:nvSpPr>
          <p:cNvPr id="19" name="Text 17"/>
          <p:cNvSpPr/>
          <p:nvPr/>
        </p:nvSpPr>
        <p:spPr>
          <a:xfrm>
            <a:off x="5120640" y="3264408"/>
            <a:ext cx="3520440" cy="347472"/>
          </a:xfrm>
          <a:prstGeom prst="rect">
            <a:avLst/>
          </a:prstGeom>
          <a:noFill/>
          <a:ln/>
        </p:spPr>
        <p:txBody>
          <a:bodyPr wrap="square" rtlCol="0" anchor="ctr"/>
          <a:lstStyle/>
          <a:p>
            <a:pPr indent="0" marL="0">
              <a:buNone/>
            </a:pPr>
            <a:r>
              <a:rPr lang="en-US" sz="1300" b="1" dirty="0">
                <a:solidFill>
                  <a:srgbClr val="C9A84C"/>
                </a:solidFill>
                <a:latin typeface="Georgia" pitchFamily="34" charset="0"/>
                <a:ea typeface="Georgia" pitchFamily="34" charset="-122"/>
                <a:cs typeface="Georgia" pitchFamily="34" charset="-120"/>
              </a:rPr>
              <a:t>Natural case study</a:t>
            </a:r>
            <a:endParaRPr lang="en-US" sz="1300" dirty="0"/>
          </a:p>
        </p:txBody>
      </p:sp>
      <p:sp>
        <p:nvSpPr>
          <p:cNvPr id="20" name="Text 18"/>
          <p:cNvSpPr/>
          <p:nvPr/>
        </p:nvSpPr>
        <p:spPr>
          <a:xfrm>
            <a:off x="5120640" y="3630168"/>
            <a:ext cx="3520440" cy="868680"/>
          </a:xfrm>
          <a:prstGeom prst="rect">
            <a:avLst/>
          </a:prstGeom>
          <a:noFill/>
          <a:ln/>
        </p:spPr>
        <p:txBody>
          <a:bodyPr wrap="square" rtlCol="0" anchor="t"/>
          <a:lstStyle/>
          <a:p>
            <a:pPr indent="0" marL="0">
              <a:lnSpc>
                <a:spcPct val="130000"/>
              </a:lnSpc>
              <a:buNone/>
            </a:pPr>
            <a:r>
              <a:rPr lang="en-US" sz="1150" dirty="0">
                <a:solidFill>
                  <a:srgbClr val="F8F5EF"/>
                </a:solidFill>
              </a:rPr>
              <a:t>The charity activation concept is a ready-made Strategyzer case study: AI-augmented, multi-stakeholder, shared-value, with pro forma financial architecture.</a:t>
            </a:r>
            <a:endParaRPr lang="en-US" sz="1150" dirty="0"/>
          </a:p>
        </p:txBody>
      </p:sp>
      <p:sp>
        <p:nvSpPr>
          <p:cNvPr id="21" name="Text 19"/>
          <p:cNvSpPr/>
          <p:nvPr/>
        </p:nvSpPr>
        <p:spPr>
          <a:xfrm>
            <a:off x="457200" y="4828032"/>
            <a:ext cx="8229600" cy="274320"/>
          </a:xfrm>
          <a:prstGeom prst="rect">
            <a:avLst/>
          </a:prstGeom>
          <a:noFill/>
          <a:ln/>
        </p:spPr>
        <p:txBody>
          <a:bodyPr wrap="square" rtlCol="0" anchor="ctr"/>
          <a:lstStyle/>
          <a:p>
            <a:pPr algn="ctr" indent="0" marL="0">
              <a:buNone/>
            </a:pPr>
            <a:r>
              <a:rPr lang="en-US" sz="1100" dirty="0">
                <a:solidFill>
                  <a:srgbClr val="C9A84C"/>
                </a:solidFill>
              </a:rPr>
              <a:t>The ask: discounted/sponsored platform licensing · co-branding · case study collaboration</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5EF"/>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A2D5A"/>
          </a:solidFill>
          <a:ln w="12700">
            <a:solidFill>
              <a:srgbClr val="1A2D5A"/>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C9A84C"/>
                </a:solidFill>
              </a:rPr>
              <a:t>WHY BCIT &amp; THE TECH COLLIDER</a:t>
            </a:r>
            <a:endParaRPr lang="en-US" sz="1300" dirty="0"/>
          </a:p>
        </p:txBody>
      </p:sp>
      <p:sp>
        <p:nvSpPr>
          <p:cNvPr id="4" name="Shape 2"/>
          <p:cNvSpPr/>
          <p:nvPr/>
        </p:nvSpPr>
        <p:spPr>
          <a:xfrm>
            <a:off x="457200" y="914400"/>
            <a:ext cx="4023360" cy="3931920"/>
          </a:xfrm>
          <a:prstGeom prst="rect">
            <a:avLst/>
          </a:prstGeom>
          <a:solidFill>
            <a:srgbClr val="1A2D5A"/>
          </a:solidFill>
          <a:ln w="12700">
            <a:solidFill>
              <a:srgbClr val="1A2D5A"/>
            </a:solidFill>
            <a:prstDash val="solid"/>
          </a:ln>
        </p:spPr>
      </p:sp>
      <p:sp>
        <p:nvSpPr>
          <p:cNvPr id="5" name="Shape 3"/>
          <p:cNvSpPr/>
          <p:nvPr/>
        </p:nvSpPr>
        <p:spPr>
          <a:xfrm>
            <a:off x="457200" y="914400"/>
            <a:ext cx="4023360" cy="347472"/>
          </a:xfrm>
          <a:prstGeom prst="rect">
            <a:avLst/>
          </a:prstGeom>
          <a:solidFill>
            <a:srgbClr val="C9A84C"/>
          </a:solidFill>
          <a:ln w="12700">
            <a:solidFill>
              <a:srgbClr val="C9A84C"/>
            </a:solidFill>
            <a:prstDash val="solid"/>
          </a:ln>
        </p:spPr>
      </p:sp>
      <p:sp>
        <p:nvSpPr>
          <p:cNvPr id="6" name="Text 4"/>
          <p:cNvSpPr/>
          <p:nvPr/>
        </p:nvSpPr>
        <p:spPr>
          <a:xfrm>
            <a:off x="457200" y="914400"/>
            <a:ext cx="4023360" cy="347472"/>
          </a:xfrm>
          <a:prstGeom prst="rect">
            <a:avLst/>
          </a:prstGeom>
          <a:noFill/>
          <a:ln/>
        </p:spPr>
        <p:txBody>
          <a:bodyPr wrap="square" lIns="0" tIns="0" rIns="0" bIns="0" rtlCol="0" anchor="ctr"/>
          <a:lstStyle/>
          <a:p>
            <a:pPr algn="ctr" indent="0" marL="0">
              <a:buNone/>
            </a:pPr>
            <a:r>
              <a:rPr lang="en-US" sz="950" b="1" dirty="0">
                <a:solidFill>
                  <a:srgbClr val="1A2D5A"/>
                </a:solidFill>
              </a:rPr>
              <a:t>TECH COLLIDER  ·  555 Seymour St, Vancouver</a:t>
            </a:r>
            <a:endParaRPr lang="en-US" sz="950" dirty="0"/>
          </a:p>
        </p:txBody>
      </p:sp>
      <p:sp>
        <p:nvSpPr>
          <p:cNvPr id="7" name="Text 5"/>
          <p:cNvSpPr/>
          <p:nvPr/>
        </p:nvSpPr>
        <p:spPr>
          <a:xfrm>
            <a:off x="640080" y="1371600"/>
            <a:ext cx="3657600" cy="640080"/>
          </a:xfrm>
          <a:prstGeom prst="rect">
            <a:avLst/>
          </a:prstGeom>
          <a:noFill/>
          <a:ln/>
        </p:spPr>
        <p:txBody>
          <a:bodyPr wrap="square" rtlCol="0" anchor="ctr"/>
          <a:lstStyle/>
          <a:p>
            <a:pPr indent="0" marL="0">
              <a:lnSpc>
                <a:spcPct val="135000"/>
              </a:lnSpc>
              <a:buNone/>
            </a:pPr>
            <a:r>
              <a:rPr lang="en-US" sz="1300" dirty="0">
                <a:solidFill>
                  <a:srgbClr val="F8F5EF"/>
                </a:solidFill>
              </a:rPr>
              <a:t>A next-generation learning and demonstration venue at the heart of Vancouver's technology and business district.</a:t>
            </a:r>
            <a:endParaRPr lang="en-US" sz="1300" dirty="0"/>
          </a:p>
        </p:txBody>
      </p:sp>
      <p:sp>
        <p:nvSpPr>
          <p:cNvPr id="8" name="Text 6"/>
          <p:cNvSpPr/>
          <p:nvPr/>
        </p:nvSpPr>
        <p:spPr>
          <a:xfrm>
            <a:off x="640080" y="2103120"/>
            <a:ext cx="3657600" cy="1691640"/>
          </a:xfrm>
          <a:prstGeom prst="rect">
            <a:avLst/>
          </a:prstGeom>
          <a:noFill/>
          <a:ln/>
        </p:spPr>
        <p:txBody>
          <a:bodyPr wrap="square" rtlCol="0" anchor="ctr"/>
          <a:lstStyle/>
          <a:p>
            <a:pPr marL="342900" indent="-342900">
              <a:lnSpc>
                <a:spcPct val="150000"/>
              </a:lnSpc>
              <a:buSzPct val="100000"/>
              <a:buChar char="•"/>
            </a:pPr>
            <a:r>
              <a:rPr lang="en-US" sz="1250" dirty="0">
                <a:solidFill>
                  <a:srgbClr val="E8C96A"/>
                </a:solidFill>
              </a:rPr>
              <a:t>Floor-to-ceiling seamless video wall</a:t>
            </a:r>
            <a:endParaRPr lang="en-US" sz="1250" dirty="0"/>
          </a:p>
          <a:p>
            <a:pPr marL="342900" indent="-342900">
              <a:lnSpc>
                <a:spcPct val="150000"/>
              </a:lnSpc>
              <a:buSzPct val="100000"/>
              <a:buChar char="•"/>
            </a:pPr>
            <a:r>
              <a:rPr lang="en-US" sz="1250" dirty="0">
                <a:solidFill>
                  <a:srgbClr val="E8C96A"/>
                </a:solidFill>
              </a:rPr>
              <a:t>Digital makerspace</a:t>
            </a:r>
            <a:endParaRPr lang="en-US" sz="1250" dirty="0"/>
          </a:p>
          <a:p>
            <a:pPr marL="342900" indent="-342900">
              <a:lnSpc>
                <a:spcPct val="150000"/>
              </a:lnSpc>
              <a:buSzPct val="100000"/>
              <a:buChar char="•"/>
            </a:pPr>
            <a:r>
              <a:rPr lang="en-US" sz="1250" dirty="0">
                <a:solidFill>
                  <a:srgbClr val="E8C96A"/>
                </a:solidFill>
              </a:rPr>
              <a:t>Flexible project rooms</a:t>
            </a:r>
            <a:endParaRPr lang="en-US" sz="1250" dirty="0"/>
          </a:p>
          <a:p>
            <a:pPr marL="342900" indent="-342900">
              <a:lnSpc>
                <a:spcPct val="150000"/>
              </a:lnSpc>
              <a:buSzPct val="100000"/>
              <a:buChar char="•"/>
            </a:pPr>
            <a:r>
              <a:rPr lang="en-US" sz="1250" dirty="0">
                <a:solidFill>
                  <a:srgbClr val="E8C96A"/>
                </a:solidFill>
              </a:rPr>
              <a:t>Direct industry connections built into its operating model</a:t>
            </a:r>
            <a:endParaRPr lang="en-US" sz="1250" dirty="0"/>
          </a:p>
          <a:p>
            <a:pPr indent="0" marL="0">
              <a:lnSpc>
                <a:spcPct val="150000"/>
              </a:lnSpc>
              <a:buNone/>
            </a:pPr>
            <a:endParaRPr lang="en-US" sz="1250" dirty="0"/>
          </a:p>
        </p:txBody>
      </p:sp>
      <p:sp>
        <p:nvSpPr>
          <p:cNvPr id="9" name="Text 7"/>
          <p:cNvSpPr/>
          <p:nvPr/>
        </p:nvSpPr>
        <p:spPr>
          <a:xfrm>
            <a:off x="640080" y="3749040"/>
            <a:ext cx="3657600" cy="822960"/>
          </a:xfrm>
          <a:prstGeom prst="rect">
            <a:avLst/>
          </a:prstGeom>
          <a:noFill/>
          <a:ln/>
        </p:spPr>
        <p:txBody>
          <a:bodyPr wrap="square" rtlCol="0" anchor="ctr"/>
          <a:lstStyle/>
          <a:p>
            <a:pPr indent="0" marL="0">
              <a:lnSpc>
                <a:spcPct val="130000"/>
              </a:lnSpc>
              <a:buNone/>
            </a:pPr>
            <a:r>
              <a:rPr lang="en-US" sz="1200" i="1" dirty="0">
                <a:solidFill>
                  <a:srgbClr val="E8C96A"/>
                </a:solidFill>
                <a:latin typeface="Georgia" pitchFamily="34" charset="0"/>
                <a:ea typeface="Georgia" pitchFamily="34" charset="-122"/>
                <a:cs typeface="Georgia" pitchFamily="34" charset="-120"/>
              </a:rPr>
              <a:t>Not a classroom. A demonstration venue — where a deployable business model pitch looks and performs like what it is.</a:t>
            </a:r>
            <a:endParaRPr lang="en-US" sz="1200" dirty="0"/>
          </a:p>
        </p:txBody>
      </p:sp>
      <p:sp>
        <p:nvSpPr>
          <p:cNvPr id="10" name="Shape 8"/>
          <p:cNvSpPr/>
          <p:nvPr/>
        </p:nvSpPr>
        <p:spPr>
          <a:xfrm>
            <a:off x="4663440" y="914400"/>
            <a:ext cx="4023360" cy="3931920"/>
          </a:xfrm>
          <a:prstGeom prst="rect">
            <a:avLst/>
          </a:prstGeom>
          <a:solidFill>
            <a:srgbClr val="FFFFFF"/>
          </a:solidFill>
          <a:ln w="12700">
            <a:solidFill>
              <a:srgbClr val="D1D5DB"/>
            </a:solidFill>
            <a:prstDash val="solid"/>
          </a:ln>
        </p:spPr>
      </p:sp>
      <p:sp>
        <p:nvSpPr>
          <p:cNvPr id="11" name="Shape 9"/>
          <p:cNvSpPr/>
          <p:nvPr/>
        </p:nvSpPr>
        <p:spPr>
          <a:xfrm>
            <a:off x="4663440" y="914400"/>
            <a:ext cx="4023360" cy="347472"/>
          </a:xfrm>
          <a:prstGeom prst="rect">
            <a:avLst/>
          </a:prstGeom>
          <a:solidFill>
            <a:srgbClr val="243669"/>
          </a:solidFill>
          <a:ln w="12700">
            <a:solidFill>
              <a:srgbClr val="243669"/>
            </a:solidFill>
            <a:prstDash val="solid"/>
          </a:ln>
        </p:spPr>
      </p:sp>
      <p:sp>
        <p:nvSpPr>
          <p:cNvPr id="12" name="Text 10"/>
          <p:cNvSpPr/>
          <p:nvPr/>
        </p:nvSpPr>
        <p:spPr>
          <a:xfrm>
            <a:off x="4663440" y="914400"/>
            <a:ext cx="4023360" cy="347472"/>
          </a:xfrm>
          <a:prstGeom prst="rect">
            <a:avLst/>
          </a:prstGeom>
          <a:noFill/>
          <a:ln/>
        </p:spPr>
        <p:txBody>
          <a:bodyPr wrap="square" lIns="0" tIns="0" rIns="0" bIns="0" rtlCol="0" anchor="ctr"/>
          <a:lstStyle/>
          <a:p>
            <a:pPr algn="ctr" indent="0" marL="0">
              <a:buNone/>
            </a:pPr>
            <a:r>
              <a:rPr lang="en-US" sz="950" b="1" dirty="0">
                <a:solidFill>
                  <a:srgbClr val="C9A84C"/>
                </a:solidFill>
              </a:rPr>
              <a:t>BCI PROGRAM ALIGNMENT</a:t>
            </a:r>
            <a:endParaRPr lang="en-US" sz="950" dirty="0"/>
          </a:p>
        </p:txBody>
      </p:sp>
      <p:sp>
        <p:nvSpPr>
          <p:cNvPr id="13" name="Shape 11"/>
          <p:cNvSpPr/>
          <p:nvPr/>
        </p:nvSpPr>
        <p:spPr>
          <a:xfrm>
            <a:off x="4754880" y="1389888"/>
            <a:ext cx="292608" cy="292608"/>
          </a:xfrm>
          <a:prstGeom prst="ellipse">
            <a:avLst/>
          </a:prstGeom>
          <a:solidFill>
            <a:srgbClr val="C9A84C"/>
          </a:solidFill>
          <a:ln w="12700">
            <a:solidFill>
              <a:srgbClr val="C9A84C"/>
            </a:solidFill>
            <a:prstDash val="solid"/>
          </a:ln>
        </p:spPr>
      </p:sp>
      <p:sp>
        <p:nvSpPr>
          <p:cNvPr id="14" name="Text 12"/>
          <p:cNvSpPr/>
          <p:nvPr/>
        </p:nvSpPr>
        <p:spPr>
          <a:xfrm>
            <a:off x="4754880" y="1389888"/>
            <a:ext cx="292608" cy="292608"/>
          </a:xfrm>
          <a:prstGeom prst="rect">
            <a:avLst/>
          </a:prstGeom>
          <a:noFill/>
          <a:ln/>
        </p:spPr>
        <p:txBody>
          <a:bodyPr wrap="square" lIns="0" tIns="0" rIns="0" bIns="0" rtlCol="0" anchor="ctr"/>
          <a:lstStyle/>
          <a:p>
            <a:pPr algn="ctr" indent="0" marL="0">
              <a:buNone/>
            </a:pPr>
            <a:r>
              <a:rPr lang="en-US" sz="1100" b="1" dirty="0">
                <a:solidFill>
                  <a:srgbClr val="1A2D5A"/>
                </a:solidFill>
              </a:rPr>
              <a:t>✓</a:t>
            </a:r>
            <a:endParaRPr lang="en-US" sz="1100" dirty="0"/>
          </a:p>
        </p:txBody>
      </p:sp>
      <p:sp>
        <p:nvSpPr>
          <p:cNvPr id="15" name="Text 13"/>
          <p:cNvSpPr/>
          <p:nvPr/>
        </p:nvSpPr>
        <p:spPr>
          <a:xfrm>
            <a:off x="5138928" y="1371600"/>
            <a:ext cx="3383280" cy="274320"/>
          </a:xfrm>
          <a:prstGeom prst="rect">
            <a:avLst/>
          </a:prstGeom>
          <a:noFill/>
          <a:ln/>
        </p:spPr>
        <p:txBody>
          <a:bodyPr wrap="square" rtlCol="0" anchor="ctr"/>
          <a:lstStyle/>
          <a:p>
            <a:pPr indent="0" marL="0">
              <a:buNone/>
            </a:pPr>
            <a:r>
              <a:rPr lang="en-US" sz="1200" b="1" dirty="0">
                <a:solidFill>
                  <a:srgbClr val="1A2D5A"/>
                </a:solidFill>
              </a:rPr>
              <a:t>Target profile match</a:t>
            </a:r>
            <a:endParaRPr lang="en-US" sz="1200" dirty="0"/>
          </a:p>
        </p:txBody>
      </p:sp>
      <p:sp>
        <p:nvSpPr>
          <p:cNvPr id="16" name="Text 14"/>
          <p:cNvSpPr/>
          <p:nvPr/>
        </p:nvSpPr>
        <p:spPr>
          <a:xfrm>
            <a:off x="5138928" y="1655064"/>
            <a:ext cx="3383280" cy="502920"/>
          </a:xfrm>
          <a:prstGeom prst="rect">
            <a:avLst/>
          </a:prstGeom>
          <a:noFill/>
          <a:ln/>
        </p:spPr>
        <p:txBody>
          <a:bodyPr wrap="square" rtlCol="0" anchor="ctr"/>
          <a:lstStyle/>
          <a:p>
            <a:pPr indent="0" marL="0">
              <a:lnSpc>
                <a:spcPct val="120000"/>
              </a:lnSpc>
              <a:buNone/>
            </a:pPr>
            <a:r>
              <a:rPr lang="en-US" sz="1100" dirty="0">
                <a:solidFill>
                  <a:srgbClr val="6B7280"/>
                </a:solidFill>
              </a:rPr>
              <a:t>BCI is designed for individuals with prior creative education — ARIES graduates are exactly that.</a:t>
            </a:r>
            <a:endParaRPr lang="en-US" sz="1100" dirty="0"/>
          </a:p>
        </p:txBody>
      </p:sp>
      <p:sp>
        <p:nvSpPr>
          <p:cNvPr id="17" name="Shape 15"/>
          <p:cNvSpPr/>
          <p:nvPr/>
        </p:nvSpPr>
        <p:spPr>
          <a:xfrm>
            <a:off x="4754880" y="2258568"/>
            <a:ext cx="292608" cy="292608"/>
          </a:xfrm>
          <a:prstGeom prst="ellipse">
            <a:avLst/>
          </a:prstGeom>
          <a:solidFill>
            <a:srgbClr val="C9A84C"/>
          </a:solidFill>
          <a:ln w="12700">
            <a:solidFill>
              <a:srgbClr val="C9A84C"/>
            </a:solidFill>
            <a:prstDash val="solid"/>
          </a:ln>
        </p:spPr>
      </p:sp>
      <p:sp>
        <p:nvSpPr>
          <p:cNvPr id="18" name="Text 16"/>
          <p:cNvSpPr/>
          <p:nvPr/>
        </p:nvSpPr>
        <p:spPr>
          <a:xfrm>
            <a:off x="4754880" y="2258568"/>
            <a:ext cx="292608" cy="292608"/>
          </a:xfrm>
          <a:prstGeom prst="rect">
            <a:avLst/>
          </a:prstGeom>
          <a:noFill/>
          <a:ln/>
        </p:spPr>
        <p:txBody>
          <a:bodyPr wrap="square" lIns="0" tIns="0" rIns="0" bIns="0" rtlCol="0" anchor="ctr"/>
          <a:lstStyle/>
          <a:p>
            <a:pPr algn="ctr" indent="0" marL="0">
              <a:buNone/>
            </a:pPr>
            <a:r>
              <a:rPr lang="en-US" sz="1100" b="1" dirty="0">
                <a:solidFill>
                  <a:srgbClr val="1A2D5A"/>
                </a:solidFill>
              </a:rPr>
              <a:t>✓</a:t>
            </a:r>
            <a:endParaRPr lang="en-US" sz="1100" dirty="0"/>
          </a:p>
        </p:txBody>
      </p:sp>
      <p:sp>
        <p:nvSpPr>
          <p:cNvPr id="19" name="Text 17"/>
          <p:cNvSpPr/>
          <p:nvPr/>
        </p:nvSpPr>
        <p:spPr>
          <a:xfrm>
            <a:off x="5138928" y="2240280"/>
            <a:ext cx="3383280" cy="274320"/>
          </a:xfrm>
          <a:prstGeom prst="rect">
            <a:avLst/>
          </a:prstGeom>
          <a:noFill/>
          <a:ln/>
        </p:spPr>
        <p:txBody>
          <a:bodyPr wrap="square" rtlCol="0" anchor="ctr"/>
          <a:lstStyle/>
          <a:p>
            <a:pPr indent="0" marL="0">
              <a:buNone/>
            </a:pPr>
            <a:r>
              <a:rPr lang="en-US" sz="1200" b="1" dirty="0">
                <a:solidFill>
                  <a:srgbClr val="1A2D5A"/>
                </a:solidFill>
              </a:rPr>
              <a:t>Industry capstone fit</a:t>
            </a:r>
            <a:endParaRPr lang="en-US" sz="1200" dirty="0"/>
          </a:p>
        </p:txBody>
      </p:sp>
      <p:sp>
        <p:nvSpPr>
          <p:cNvPr id="20" name="Text 18"/>
          <p:cNvSpPr/>
          <p:nvPr/>
        </p:nvSpPr>
        <p:spPr>
          <a:xfrm>
            <a:off x="5138928" y="2523744"/>
            <a:ext cx="3383280" cy="502920"/>
          </a:xfrm>
          <a:prstGeom prst="rect">
            <a:avLst/>
          </a:prstGeom>
          <a:noFill/>
          <a:ln/>
        </p:spPr>
        <p:txBody>
          <a:bodyPr wrap="square" rtlCol="0" anchor="ctr"/>
          <a:lstStyle/>
          <a:p>
            <a:pPr indent="0" marL="0">
              <a:lnSpc>
                <a:spcPct val="120000"/>
              </a:lnSpc>
              <a:buNone/>
            </a:pPr>
            <a:r>
              <a:rPr lang="en-US" sz="1100" dirty="0">
                <a:solidFill>
                  <a:srgbClr val="6B7280"/>
                </a:solidFill>
              </a:rPr>
              <a:t>BCI capstone requires industry partner collaboration. The charity activation concept is a natural match.</a:t>
            </a:r>
            <a:endParaRPr lang="en-US" sz="1100" dirty="0"/>
          </a:p>
        </p:txBody>
      </p:sp>
      <p:sp>
        <p:nvSpPr>
          <p:cNvPr id="21" name="Shape 19"/>
          <p:cNvSpPr/>
          <p:nvPr/>
        </p:nvSpPr>
        <p:spPr>
          <a:xfrm>
            <a:off x="4754880" y="3127248"/>
            <a:ext cx="292608" cy="292608"/>
          </a:xfrm>
          <a:prstGeom prst="ellipse">
            <a:avLst/>
          </a:prstGeom>
          <a:solidFill>
            <a:srgbClr val="C9A84C"/>
          </a:solidFill>
          <a:ln w="12700">
            <a:solidFill>
              <a:srgbClr val="C9A84C"/>
            </a:solidFill>
            <a:prstDash val="solid"/>
          </a:ln>
        </p:spPr>
      </p:sp>
      <p:sp>
        <p:nvSpPr>
          <p:cNvPr id="22" name="Text 20"/>
          <p:cNvSpPr/>
          <p:nvPr/>
        </p:nvSpPr>
        <p:spPr>
          <a:xfrm>
            <a:off x="4754880" y="3127248"/>
            <a:ext cx="292608" cy="292608"/>
          </a:xfrm>
          <a:prstGeom prst="rect">
            <a:avLst/>
          </a:prstGeom>
          <a:noFill/>
          <a:ln/>
        </p:spPr>
        <p:txBody>
          <a:bodyPr wrap="square" lIns="0" tIns="0" rIns="0" bIns="0" rtlCol="0" anchor="ctr"/>
          <a:lstStyle/>
          <a:p>
            <a:pPr algn="ctr" indent="0" marL="0">
              <a:buNone/>
            </a:pPr>
            <a:r>
              <a:rPr lang="en-US" sz="1100" b="1" dirty="0">
                <a:solidFill>
                  <a:srgbClr val="1A2D5A"/>
                </a:solidFill>
              </a:rPr>
              <a:t>✓</a:t>
            </a:r>
            <a:endParaRPr lang="en-US" sz="1100" dirty="0"/>
          </a:p>
        </p:txBody>
      </p:sp>
      <p:sp>
        <p:nvSpPr>
          <p:cNvPr id="23" name="Text 21"/>
          <p:cNvSpPr/>
          <p:nvPr/>
        </p:nvSpPr>
        <p:spPr>
          <a:xfrm>
            <a:off x="5138928" y="3108960"/>
            <a:ext cx="3383280" cy="274320"/>
          </a:xfrm>
          <a:prstGeom prst="rect">
            <a:avLst/>
          </a:prstGeom>
          <a:noFill/>
          <a:ln/>
        </p:spPr>
        <p:txBody>
          <a:bodyPr wrap="square" rtlCol="0" anchor="ctr"/>
          <a:lstStyle/>
          <a:p>
            <a:pPr indent="0" marL="0">
              <a:buNone/>
            </a:pPr>
            <a:r>
              <a:rPr lang="en-US" sz="1200" b="1" dirty="0">
                <a:solidFill>
                  <a:srgbClr val="1A2D5A"/>
                </a:solidFill>
              </a:rPr>
              <a:t>Prior learning recognition</a:t>
            </a:r>
            <a:endParaRPr lang="en-US" sz="1200" dirty="0"/>
          </a:p>
        </p:txBody>
      </p:sp>
      <p:sp>
        <p:nvSpPr>
          <p:cNvPr id="24" name="Text 22"/>
          <p:cNvSpPr/>
          <p:nvPr/>
        </p:nvSpPr>
        <p:spPr>
          <a:xfrm>
            <a:off x="5138928" y="3392424"/>
            <a:ext cx="3383280" cy="502920"/>
          </a:xfrm>
          <a:prstGeom prst="rect">
            <a:avLst/>
          </a:prstGeom>
          <a:noFill/>
          <a:ln/>
        </p:spPr>
        <p:txBody>
          <a:bodyPr wrap="square" rtlCol="0" anchor="ctr"/>
          <a:lstStyle/>
          <a:p>
            <a:pPr indent="0" marL="0">
              <a:lnSpc>
                <a:spcPct val="120000"/>
              </a:lnSpc>
              <a:buNone/>
            </a:pPr>
            <a:r>
              <a:rPr lang="en-US" sz="1100" dirty="0">
                <a:solidFill>
                  <a:srgbClr val="6B7280"/>
                </a:solidFill>
              </a:rPr>
              <a:t>ARIES outputs — studio charter, permission architecture, pro forma — eligible for PLA credit.</a:t>
            </a:r>
            <a:endParaRPr lang="en-US" sz="1100" dirty="0"/>
          </a:p>
        </p:txBody>
      </p:sp>
      <p:sp>
        <p:nvSpPr>
          <p:cNvPr id="25" name="Shape 23"/>
          <p:cNvSpPr/>
          <p:nvPr/>
        </p:nvSpPr>
        <p:spPr>
          <a:xfrm>
            <a:off x="4754880" y="3995928"/>
            <a:ext cx="292608" cy="292608"/>
          </a:xfrm>
          <a:prstGeom prst="ellipse">
            <a:avLst/>
          </a:prstGeom>
          <a:solidFill>
            <a:srgbClr val="C9A84C"/>
          </a:solidFill>
          <a:ln w="12700">
            <a:solidFill>
              <a:srgbClr val="C9A84C"/>
            </a:solidFill>
            <a:prstDash val="solid"/>
          </a:ln>
        </p:spPr>
      </p:sp>
      <p:sp>
        <p:nvSpPr>
          <p:cNvPr id="26" name="Text 24"/>
          <p:cNvSpPr/>
          <p:nvPr/>
        </p:nvSpPr>
        <p:spPr>
          <a:xfrm>
            <a:off x="4754880" y="3995928"/>
            <a:ext cx="292608" cy="292608"/>
          </a:xfrm>
          <a:prstGeom prst="rect">
            <a:avLst/>
          </a:prstGeom>
          <a:noFill/>
          <a:ln/>
        </p:spPr>
        <p:txBody>
          <a:bodyPr wrap="square" lIns="0" tIns="0" rIns="0" bIns="0" rtlCol="0" anchor="ctr"/>
          <a:lstStyle/>
          <a:p>
            <a:pPr algn="ctr" indent="0" marL="0">
              <a:buNone/>
            </a:pPr>
            <a:r>
              <a:rPr lang="en-US" sz="1100" b="1" dirty="0">
                <a:solidFill>
                  <a:srgbClr val="1A2D5A"/>
                </a:solidFill>
              </a:rPr>
              <a:t>✓</a:t>
            </a:r>
            <a:endParaRPr lang="en-US" sz="1100" dirty="0"/>
          </a:p>
        </p:txBody>
      </p:sp>
      <p:sp>
        <p:nvSpPr>
          <p:cNvPr id="27" name="Text 25"/>
          <p:cNvSpPr/>
          <p:nvPr/>
        </p:nvSpPr>
        <p:spPr>
          <a:xfrm>
            <a:off x="5138928" y="3977640"/>
            <a:ext cx="3383280" cy="274320"/>
          </a:xfrm>
          <a:prstGeom prst="rect">
            <a:avLst/>
          </a:prstGeom>
          <a:noFill/>
          <a:ln/>
        </p:spPr>
        <p:txBody>
          <a:bodyPr wrap="square" rtlCol="0" anchor="ctr"/>
          <a:lstStyle/>
          <a:p>
            <a:pPr indent="0" marL="0">
              <a:buNone/>
            </a:pPr>
            <a:r>
              <a:rPr lang="en-US" sz="1200" b="1" dirty="0">
                <a:solidFill>
                  <a:srgbClr val="1A2D5A"/>
                </a:solidFill>
              </a:rPr>
              <a:t>Ecosystem proximity</a:t>
            </a:r>
            <a:endParaRPr lang="en-US" sz="1200" dirty="0"/>
          </a:p>
        </p:txBody>
      </p:sp>
      <p:sp>
        <p:nvSpPr>
          <p:cNvPr id="28" name="Text 26"/>
          <p:cNvSpPr/>
          <p:nvPr/>
        </p:nvSpPr>
        <p:spPr>
          <a:xfrm>
            <a:off x="5138928" y="4261104"/>
            <a:ext cx="3383280" cy="502920"/>
          </a:xfrm>
          <a:prstGeom prst="rect">
            <a:avLst/>
          </a:prstGeom>
          <a:noFill/>
          <a:ln/>
        </p:spPr>
        <p:txBody>
          <a:bodyPr wrap="square" rtlCol="0" anchor="ctr"/>
          <a:lstStyle/>
          <a:p>
            <a:pPr indent="0" marL="0">
              <a:lnSpc>
                <a:spcPct val="120000"/>
              </a:lnSpc>
              <a:buNone/>
            </a:pPr>
            <a:r>
              <a:rPr lang="en-US" sz="1100" dirty="0">
                <a:solidFill>
                  <a:srgbClr val="6B7280"/>
                </a:solidFill>
              </a:rPr>
              <a:t>BCIT's location gives the advanced certificate direct access to sponsor, venue, and charity networks.</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A2D5A"/>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C9A84C"/>
          </a:solidFill>
          <a:ln w="12700">
            <a:solidFill>
              <a:srgbClr val="C9A84C"/>
            </a:solidFill>
            <a:prstDash val="solid"/>
          </a:ln>
        </p:spPr>
      </p:sp>
      <p:sp>
        <p:nvSpPr>
          <p:cNvPr id="3" name="Text 1"/>
          <p:cNvSpPr/>
          <p:nvPr/>
        </p:nvSpPr>
        <p:spPr>
          <a:xfrm>
            <a:off x="457200" y="0"/>
            <a:ext cx="8229600" cy="777240"/>
          </a:xfrm>
          <a:prstGeom prst="rect">
            <a:avLst/>
          </a:prstGeom>
          <a:noFill/>
          <a:ln/>
        </p:spPr>
        <p:txBody>
          <a:bodyPr wrap="square" rtlCol="0" anchor="ctr"/>
          <a:lstStyle/>
          <a:p>
            <a:pPr algn="l" indent="0" marL="0">
              <a:buNone/>
            </a:pPr>
            <a:r>
              <a:rPr lang="en-US" sz="1300" b="1" spc="400" kern="0" dirty="0">
                <a:solidFill>
                  <a:srgbClr val="1A2D5A"/>
                </a:solidFill>
              </a:rPr>
              <a:t>PROPOSED NEXT STEPS</a:t>
            </a:r>
            <a:endParaRPr lang="en-US" sz="1300" dirty="0"/>
          </a:p>
        </p:txBody>
      </p:sp>
      <p:sp>
        <p:nvSpPr>
          <p:cNvPr id="4" name="Shape 2"/>
          <p:cNvSpPr/>
          <p:nvPr/>
        </p:nvSpPr>
        <p:spPr>
          <a:xfrm>
            <a:off x="457200" y="960120"/>
            <a:ext cx="8229600" cy="685800"/>
          </a:xfrm>
          <a:prstGeom prst="rect">
            <a:avLst/>
          </a:prstGeom>
          <a:solidFill>
            <a:srgbClr val="243669"/>
          </a:solidFill>
          <a:ln w="12700">
            <a:solidFill>
              <a:srgbClr val="FFFFFF"/>
            </a:solidFill>
            <a:prstDash val="solid"/>
          </a:ln>
        </p:spPr>
      </p:sp>
      <p:sp>
        <p:nvSpPr>
          <p:cNvPr id="5" name="Shape 3"/>
          <p:cNvSpPr/>
          <p:nvPr/>
        </p:nvSpPr>
        <p:spPr>
          <a:xfrm>
            <a:off x="457200" y="960120"/>
            <a:ext cx="685800" cy="685800"/>
          </a:xfrm>
          <a:prstGeom prst="rect">
            <a:avLst/>
          </a:prstGeom>
          <a:solidFill>
            <a:srgbClr val="C9A84C"/>
          </a:solidFill>
          <a:ln w="12700">
            <a:solidFill>
              <a:srgbClr val="C9A84C"/>
            </a:solidFill>
            <a:prstDash val="solid"/>
          </a:ln>
        </p:spPr>
      </p:sp>
      <p:sp>
        <p:nvSpPr>
          <p:cNvPr id="6" name="Text 4"/>
          <p:cNvSpPr/>
          <p:nvPr/>
        </p:nvSpPr>
        <p:spPr>
          <a:xfrm>
            <a:off x="457200" y="960120"/>
            <a:ext cx="685800" cy="685800"/>
          </a:xfrm>
          <a:prstGeom prst="rect">
            <a:avLst/>
          </a:prstGeom>
          <a:noFill/>
          <a:ln/>
        </p:spPr>
        <p:txBody>
          <a:bodyPr wrap="square" lIns="0" tIns="0" rIns="0" bIns="0" rtlCol="0" anchor="ctr"/>
          <a:lstStyle/>
          <a:p>
            <a:pPr algn="ctr" indent="0" marL="0">
              <a:buNone/>
            </a:pPr>
            <a:r>
              <a:rPr lang="en-US" sz="1600" b="1" dirty="0">
                <a:solidFill>
                  <a:srgbClr val="1A2D5A"/>
                </a:solidFill>
                <a:latin typeface="Georgia" pitchFamily="34" charset="0"/>
                <a:ea typeface="Georgia" pitchFamily="34" charset="-122"/>
                <a:cs typeface="Georgia" pitchFamily="34" charset="-120"/>
              </a:rPr>
              <a:t>01</a:t>
            </a:r>
            <a:endParaRPr lang="en-US" sz="1600" dirty="0"/>
          </a:p>
        </p:txBody>
      </p:sp>
      <p:sp>
        <p:nvSpPr>
          <p:cNvPr id="7" name="Text 5"/>
          <p:cNvSpPr/>
          <p:nvPr/>
        </p:nvSpPr>
        <p:spPr>
          <a:xfrm>
            <a:off x="1280160" y="1033272"/>
            <a:ext cx="4572000" cy="274320"/>
          </a:xfrm>
          <a:prstGeom prst="rect">
            <a:avLst/>
          </a:prstGeom>
          <a:noFill/>
          <a:ln/>
        </p:spPr>
        <p:txBody>
          <a:bodyPr wrap="square" rtlCol="0" anchor="ctr"/>
          <a:lstStyle/>
          <a:p>
            <a:pPr indent="0" marL="0">
              <a:buNone/>
            </a:pPr>
            <a:r>
              <a:rPr lang="en-US" sz="1300" b="1" dirty="0">
                <a:solidFill>
                  <a:srgbClr val="FFFFFF"/>
                </a:solidFill>
              </a:rPr>
              <a:t>BCIT School of Business + Media feasibility review</a:t>
            </a:r>
            <a:endParaRPr lang="en-US" sz="1300" dirty="0"/>
          </a:p>
        </p:txBody>
      </p:sp>
      <p:sp>
        <p:nvSpPr>
          <p:cNvPr id="8" name="Text 6"/>
          <p:cNvSpPr/>
          <p:nvPr/>
        </p:nvSpPr>
        <p:spPr>
          <a:xfrm>
            <a:off x="1280160" y="1325880"/>
            <a:ext cx="4572000" cy="256032"/>
          </a:xfrm>
          <a:prstGeom prst="rect">
            <a:avLst/>
          </a:prstGeom>
          <a:noFill/>
          <a:ln/>
        </p:spPr>
        <p:txBody>
          <a:bodyPr wrap="square" rtlCol="0" anchor="ctr"/>
          <a:lstStyle/>
          <a:p>
            <a:pPr indent="0" marL="0">
              <a:buNone/>
            </a:pPr>
            <a:r>
              <a:rPr lang="en-US" sz="1100" dirty="0">
                <a:solidFill>
                  <a:srgbClr val="E8C96A"/>
                </a:solidFill>
              </a:rPr>
              <a:t>Program structure, credit recognition, Tech Collider scheduling</a:t>
            </a:r>
            <a:endParaRPr lang="en-US" sz="1100" dirty="0"/>
          </a:p>
        </p:txBody>
      </p:sp>
      <p:sp>
        <p:nvSpPr>
          <p:cNvPr id="9" name="Shape 7"/>
          <p:cNvSpPr/>
          <p:nvPr/>
        </p:nvSpPr>
        <p:spPr>
          <a:xfrm>
            <a:off x="457200" y="1755648"/>
            <a:ext cx="8229600" cy="685800"/>
          </a:xfrm>
          <a:prstGeom prst="rect">
            <a:avLst/>
          </a:prstGeom>
          <a:solidFill>
            <a:srgbClr val="243669"/>
          </a:solidFill>
          <a:ln w="12700">
            <a:solidFill>
              <a:srgbClr val="FFFFFF"/>
            </a:solidFill>
            <a:prstDash val="solid"/>
          </a:ln>
        </p:spPr>
      </p:sp>
      <p:sp>
        <p:nvSpPr>
          <p:cNvPr id="10" name="Shape 8"/>
          <p:cNvSpPr/>
          <p:nvPr/>
        </p:nvSpPr>
        <p:spPr>
          <a:xfrm>
            <a:off x="457200" y="1755648"/>
            <a:ext cx="685800" cy="685800"/>
          </a:xfrm>
          <a:prstGeom prst="rect">
            <a:avLst/>
          </a:prstGeom>
          <a:solidFill>
            <a:srgbClr val="C9A84C"/>
          </a:solidFill>
          <a:ln w="12700">
            <a:solidFill>
              <a:srgbClr val="C9A84C"/>
            </a:solidFill>
            <a:prstDash val="solid"/>
          </a:ln>
        </p:spPr>
      </p:sp>
      <p:sp>
        <p:nvSpPr>
          <p:cNvPr id="11" name="Text 9"/>
          <p:cNvSpPr/>
          <p:nvPr/>
        </p:nvSpPr>
        <p:spPr>
          <a:xfrm>
            <a:off x="457200" y="1755648"/>
            <a:ext cx="685800" cy="685800"/>
          </a:xfrm>
          <a:prstGeom prst="rect">
            <a:avLst/>
          </a:prstGeom>
          <a:noFill/>
          <a:ln/>
        </p:spPr>
        <p:txBody>
          <a:bodyPr wrap="square" lIns="0" tIns="0" rIns="0" bIns="0" rtlCol="0" anchor="ctr"/>
          <a:lstStyle/>
          <a:p>
            <a:pPr algn="ctr" indent="0" marL="0">
              <a:buNone/>
            </a:pPr>
            <a:r>
              <a:rPr lang="en-US" sz="1600" b="1" dirty="0">
                <a:solidFill>
                  <a:srgbClr val="1A2D5A"/>
                </a:solidFill>
                <a:latin typeface="Georgia" pitchFamily="34" charset="0"/>
                <a:ea typeface="Georgia" pitchFamily="34" charset="-122"/>
                <a:cs typeface="Georgia" pitchFamily="34" charset="-120"/>
              </a:rPr>
              <a:t>02</a:t>
            </a:r>
            <a:endParaRPr lang="en-US" sz="1600" dirty="0"/>
          </a:p>
        </p:txBody>
      </p:sp>
      <p:sp>
        <p:nvSpPr>
          <p:cNvPr id="12" name="Text 10"/>
          <p:cNvSpPr/>
          <p:nvPr/>
        </p:nvSpPr>
        <p:spPr>
          <a:xfrm>
            <a:off x="1280160" y="1828800"/>
            <a:ext cx="4572000" cy="274320"/>
          </a:xfrm>
          <a:prstGeom prst="rect">
            <a:avLst/>
          </a:prstGeom>
          <a:noFill/>
          <a:ln/>
        </p:spPr>
        <p:txBody>
          <a:bodyPr wrap="square" rtlCol="0" anchor="ctr"/>
          <a:lstStyle/>
          <a:p>
            <a:pPr indent="0" marL="0">
              <a:buNone/>
            </a:pPr>
            <a:r>
              <a:rPr lang="en-US" sz="1300" b="1" dirty="0">
                <a:solidFill>
                  <a:srgbClr val="FFFFFF"/>
                </a:solidFill>
              </a:rPr>
              <a:t>Strategyzer AG preliminary conversation</a:t>
            </a:r>
            <a:endParaRPr lang="en-US" sz="1300" dirty="0"/>
          </a:p>
        </p:txBody>
      </p:sp>
      <p:sp>
        <p:nvSpPr>
          <p:cNvPr id="13" name="Text 11"/>
          <p:cNvSpPr/>
          <p:nvPr/>
        </p:nvSpPr>
        <p:spPr>
          <a:xfrm>
            <a:off x="1280160" y="2121408"/>
            <a:ext cx="4572000" cy="256032"/>
          </a:xfrm>
          <a:prstGeom prst="rect">
            <a:avLst/>
          </a:prstGeom>
          <a:noFill/>
          <a:ln/>
        </p:spPr>
        <p:txBody>
          <a:bodyPr wrap="square" rtlCol="0" anchor="ctr"/>
          <a:lstStyle/>
          <a:p>
            <a:pPr indent="0" marL="0">
              <a:buNone/>
            </a:pPr>
            <a:r>
              <a:rPr lang="en-US" sz="1100" dirty="0">
                <a:solidFill>
                  <a:srgbClr val="E8C96A"/>
                </a:solidFill>
              </a:rPr>
              <a:t>Platform licensing, co-branding, case study interest</a:t>
            </a:r>
            <a:endParaRPr lang="en-US" sz="1100" dirty="0"/>
          </a:p>
        </p:txBody>
      </p:sp>
      <p:sp>
        <p:nvSpPr>
          <p:cNvPr id="14" name="Shape 12"/>
          <p:cNvSpPr/>
          <p:nvPr/>
        </p:nvSpPr>
        <p:spPr>
          <a:xfrm>
            <a:off x="457200" y="2551176"/>
            <a:ext cx="8229600" cy="685800"/>
          </a:xfrm>
          <a:prstGeom prst="rect">
            <a:avLst/>
          </a:prstGeom>
          <a:solidFill>
            <a:srgbClr val="243669"/>
          </a:solidFill>
          <a:ln w="12700">
            <a:solidFill>
              <a:srgbClr val="FFFFFF"/>
            </a:solidFill>
            <a:prstDash val="solid"/>
          </a:ln>
        </p:spPr>
      </p:sp>
      <p:sp>
        <p:nvSpPr>
          <p:cNvPr id="15" name="Shape 13"/>
          <p:cNvSpPr/>
          <p:nvPr/>
        </p:nvSpPr>
        <p:spPr>
          <a:xfrm>
            <a:off x="457200" y="2551176"/>
            <a:ext cx="685800" cy="685800"/>
          </a:xfrm>
          <a:prstGeom prst="rect">
            <a:avLst/>
          </a:prstGeom>
          <a:solidFill>
            <a:srgbClr val="C9A84C"/>
          </a:solidFill>
          <a:ln w="12700">
            <a:solidFill>
              <a:srgbClr val="C9A84C"/>
            </a:solidFill>
            <a:prstDash val="solid"/>
          </a:ln>
        </p:spPr>
      </p:sp>
      <p:sp>
        <p:nvSpPr>
          <p:cNvPr id="16" name="Text 14"/>
          <p:cNvSpPr/>
          <p:nvPr/>
        </p:nvSpPr>
        <p:spPr>
          <a:xfrm>
            <a:off x="457200" y="2551176"/>
            <a:ext cx="685800" cy="685800"/>
          </a:xfrm>
          <a:prstGeom prst="rect">
            <a:avLst/>
          </a:prstGeom>
          <a:noFill/>
          <a:ln/>
        </p:spPr>
        <p:txBody>
          <a:bodyPr wrap="square" lIns="0" tIns="0" rIns="0" bIns="0" rtlCol="0" anchor="ctr"/>
          <a:lstStyle/>
          <a:p>
            <a:pPr algn="ctr" indent="0" marL="0">
              <a:buNone/>
            </a:pPr>
            <a:r>
              <a:rPr lang="en-US" sz="1600" b="1" dirty="0">
                <a:solidFill>
                  <a:srgbClr val="1A2D5A"/>
                </a:solidFill>
                <a:latin typeface="Georgia" pitchFamily="34" charset="0"/>
                <a:ea typeface="Georgia" pitchFamily="34" charset="-122"/>
                <a:cs typeface="Georgia" pitchFamily="34" charset="-120"/>
              </a:rPr>
              <a:t>03</a:t>
            </a:r>
            <a:endParaRPr lang="en-US" sz="1600" dirty="0"/>
          </a:p>
        </p:txBody>
      </p:sp>
      <p:sp>
        <p:nvSpPr>
          <p:cNvPr id="17" name="Text 15"/>
          <p:cNvSpPr/>
          <p:nvPr/>
        </p:nvSpPr>
        <p:spPr>
          <a:xfrm>
            <a:off x="1280160" y="2624328"/>
            <a:ext cx="4572000" cy="274320"/>
          </a:xfrm>
          <a:prstGeom prst="rect">
            <a:avLst/>
          </a:prstGeom>
          <a:noFill/>
          <a:ln/>
        </p:spPr>
        <p:txBody>
          <a:bodyPr wrap="square" rtlCol="0" anchor="ctr"/>
          <a:lstStyle/>
          <a:p>
            <a:pPr indent="0" marL="0">
              <a:buNone/>
            </a:pPr>
            <a:r>
              <a:rPr lang="en-US" sz="1300" b="1" dirty="0">
                <a:solidFill>
                  <a:srgbClr val="FFFFFF"/>
                </a:solidFill>
              </a:rPr>
              <a:t>ARIES Certificate review</a:t>
            </a:r>
            <a:endParaRPr lang="en-US" sz="1300" dirty="0"/>
          </a:p>
        </p:txBody>
      </p:sp>
      <p:sp>
        <p:nvSpPr>
          <p:cNvPr id="18" name="Text 16"/>
          <p:cNvSpPr/>
          <p:nvPr/>
        </p:nvSpPr>
        <p:spPr>
          <a:xfrm>
            <a:off x="1280160" y="2916936"/>
            <a:ext cx="4572000" cy="256032"/>
          </a:xfrm>
          <a:prstGeom prst="rect">
            <a:avLst/>
          </a:prstGeom>
          <a:noFill/>
          <a:ln/>
        </p:spPr>
        <p:txBody>
          <a:bodyPr wrap="square" rtlCol="0" anchor="ctr"/>
          <a:lstStyle/>
          <a:p>
            <a:pPr indent="0" marL="0">
              <a:buNone/>
            </a:pPr>
            <a:r>
              <a:rPr lang="en-US" sz="1100" dirty="0">
                <a:solidFill>
                  <a:srgbClr val="E8C96A"/>
                </a:solidFill>
              </a:rPr>
              <a:t>Prior learning recognition framework, graduate pipeline estimate</a:t>
            </a:r>
            <a:endParaRPr lang="en-US" sz="1100" dirty="0"/>
          </a:p>
        </p:txBody>
      </p:sp>
      <p:sp>
        <p:nvSpPr>
          <p:cNvPr id="19" name="Shape 17"/>
          <p:cNvSpPr/>
          <p:nvPr/>
        </p:nvSpPr>
        <p:spPr>
          <a:xfrm>
            <a:off x="457200" y="3346704"/>
            <a:ext cx="8229600" cy="685800"/>
          </a:xfrm>
          <a:prstGeom prst="rect">
            <a:avLst/>
          </a:prstGeom>
          <a:solidFill>
            <a:srgbClr val="243669"/>
          </a:solidFill>
          <a:ln w="12700">
            <a:solidFill>
              <a:srgbClr val="FFFFFF"/>
            </a:solidFill>
            <a:prstDash val="solid"/>
          </a:ln>
        </p:spPr>
      </p:sp>
      <p:sp>
        <p:nvSpPr>
          <p:cNvPr id="20" name="Shape 18"/>
          <p:cNvSpPr/>
          <p:nvPr/>
        </p:nvSpPr>
        <p:spPr>
          <a:xfrm>
            <a:off x="457200" y="3346704"/>
            <a:ext cx="685800" cy="685800"/>
          </a:xfrm>
          <a:prstGeom prst="rect">
            <a:avLst/>
          </a:prstGeom>
          <a:solidFill>
            <a:srgbClr val="C9A84C"/>
          </a:solidFill>
          <a:ln w="12700">
            <a:solidFill>
              <a:srgbClr val="C9A84C"/>
            </a:solidFill>
            <a:prstDash val="solid"/>
          </a:ln>
        </p:spPr>
      </p:sp>
      <p:sp>
        <p:nvSpPr>
          <p:cNvPr id="21" name="Text 19"/>
          <p:cNvSpPr/>
          <p:nvPr/>
        </p:nvSpPr>
        <p:spPr>
          <a:xfrm>
            <a:off x="457200" y="3346704"/>
            <a:ext cx="685800" cy="685800"/>
          </a:xfrm>
          <a:prstGeom prst="rect">
            <a:avLst/>
          </a:prstGeom>
          <a:noFill/>
          <a:ln/>
        </p:spPr>
        <p:txBody>
          <a:bodyPr wrap="square" lIns="0" tIns="0" rIns="0" bIns="0" rtlCol="0" anchor="ctr"/>
          <a:lstStyle/>
          <a:p>
            <a:pPr algn="ctr" indent="0" marL="0">
              <a:buNone/>
            </a:pPr>
            <a:r>
              <a:rPr lang="en-US" sz="1600" b="1" dirty="0">
                <a:solidFill>
                  <a:srgbClr val="1A2D5A"/>
                </a:solidFill>
                <a:latin typeface="Georgia" pitchFamily="34" charset="0"/>
                <a:ea typeface="Georgia" pitchFamily="34" charset="-122"/>
                <a:cs typeface="Georgia" pitchFamily="34" charset="-120"/>
              </a:rPr>
              <a:t>04</a:t>
            </a:r>
            <a:endParaRPr lang="en-US" sz="1600" dirty="0"/>
          </a:p>
        </p:txBody>
      </p:sp>
      <p:sp>
        <p:nvSpPr>
          <p:cNvPr id="22" name="Text 20"/>
          <p:cNvSpPr/>
          <p:nvPr/>
        </p:nvSpPr>
        <p:spPr>
          <a:xfrm>
            <a:off x="1280160" y="3419856"/>
            <a:ext cx="4572000" cy="274320"/>
          </a:xfrm>
          <a:prstGeom prst="rect">
            <a:avLst/>
          </a:prstGeom>
          <a:noFill/>
          <a:ln/>
        </p:spPr>
        <p:txBody>
          <a:bodyPr wrap="square" rtlCol="0" anchor="ctr"/>
          <a:lstStyle/>
          <a:p>
            <a:pPr indent="0" marL="0">
              <a:buNone/>
            </a:pPr>
            <a:r>
              <a:rPr lang="en-US" sz="1300" b="1" dirty="0">
                <a:solidFill>
                  <a:srgbClr val="FFFFFF"/>
                </a:solidFill>
              </a:rPr>
              <a:t>Joint concept note revision</a:t>
            </a:r>
            <a:endParaRPr lang="en-US" sz="1300" dirty="0"/>
          </a:p>
        </p:txBody>
      </p:sp>
      <p:sp>
        <p:nvSpPr>
          <p:cNvPr id="23" name="Text 21"/>
          <p:cNvSpPr/>
          <p:nvPr/>
        </p:nvSpPr>
        <p:spPr>
          <a:xfrm>
            <a:off x="1280160" y="3712464"/>
            <a:ext cx="4572000" cy="256032"/>
          </a:xfrm>
          <a:prstGeom prst="rect">
            <a:avLst/>
          </a:prstGeom>
          <a:noFill/>
          <a:ln/>
        </p:spPr>
        <p:txBody>
          <a:bodyPr wrap="square" rtlCol="0" anchor="ctr"/>
          <a:lstStyle/>
          <a:p>
            <a:pPr indent="0" marL="0">
              <a:buNone/>
            </a:pPr>
            <a:r>
              <a:rPr lang="en-US" sz="1100" dirty="0">
                <a:solidFill>
                  <a:srgbClr val="E8C96A"/>
                </a:solidFill>
              </a:rPr>
              <a:t>All three parties align on structure and partnership terms</a:t>
            </a:r>
            <a:endParaRPr lang="en-US" sz="1100" dirty="0"/>
          </a:p>
        </p:txBody>
      </p:sp>
      <p:sp>
        <p:nvSpPr>
          <p:cNvPr id="24" name="Shape 22"/>
          <p:cNvSpPr/>
          <p:nvPr/>
        </p:nvSpPr>
        <p:spPr>
          <a:xfrm>
            <a:off x="457200" y="4142232"/>
            <a:ext cx="8229600" cy="685800"/>
          </a:xfrm>
          <a:prstGeom prst="rect">
            <a:avLst/>
          </a:prstGeom>
          <a:solidFill>
            <a:srgbClr val="243669"/>
          </a:solidFill>
          <a:ln w="12700">
            <a:solidFill>
              <a:srgbClr val="FFFFFF"/>
            </a:solidFill>
            <a:prstDash val="solid"/>
          </a:ln>
        </p:spPr>
      </p:sp>
      <p:sp>
        <p:nvSpPr>
          <p:cNvPr id="25" name="Shape 23"/>
          <p:cNvSpPr/>
          <p:nvPr/>
        </p:nvSpPr>
        <p:spPr>
          <a:xfrm>
            <a:off x="457200" y="4142232"/>
            <a:ext cx="685800" cy="685800"/>
          </a:xfrm>
          <a:prstGeom prst="rect">
            <a:avLst/>
          </a:prstGeom>
          <a:solidFill>
            <a:srgbClr val="C9A84C"/>
          </a:solidFill>
          <a:ln w="12700">
            <a:solidFill>
              <a:srgbClr val="C9A84C"/>
            </a:solidFill>
            <a:prstDash val="solid"/>
          </a:ln>
        </p:spPr>
      </p:sp>
      <p:sp>
        <p:nvSpPr>
          <p:cNvPr id="26" name="Text 24"/>
          <p:cNvSpPr/>
          <p:nvPr/>
        </p:nvSpPr>
        <p:spPr>
          <a:xfrm>
            <a:off x="457200" y="4142232"/>
            <a:ext cx="685800" cy="685800"/>
          </a:xfrm>
          <a:prstGeom prst="rect">
            <a:avLst/>
          </a:prstGeom>
          <a:noFill/>
          <a:ln/>
        </p:spPr>
        <p:txBody>
          <a:bodyPr wrap="square" lIns="0" tIns="0" rIns="0" bIns="0" rtlCol="0" anchor="ctr"/>
          <a:lstStyle/>
          <a:p>
            <a:pPr algn="ctr" indent="0" marL="0">
              <a:buNone/>
            </a:pPr>
            <a:r>
              <a:rPr lang="en-US" sz="1600" b="1" dirty="0">
                <a:solidFill>
                  <a:srgbClr val="1A2D5A"/>
                </a:solidFill>
                <a:latin typeface="Georgia" pitchFamily="34" charset="0"/>
                <a:ea typeface="Georgia" pitchFamily="34" charset="-122"/>
                <a:cs typeface="Georgia" pitchFamily="34" charset="-120"/>
              </a:rPr>
              <a:t>05</a:t>
            </a:r>
            <a:endParaRPr lang="en-US" sz="1600" dirty="0"/>
          </a:p>
        </p:txBody>
      </p:sp>
      <p:sp>
        <p:nvSpPr>
          <p:cNvPr id="27" name="Text 25"/>
          <p:cNvSpPr/>
          <p:nvPr/>
        </p:nvSpPr>
        <p:spPr>
          <a:xfrm>
            <a:off x="1280160" y="4215384"/>
            <a:ext cx="4572000" cy="274320"/>
          </a:xfrm>
          <a:prstGeom prst="rect">
            <a:avLst/>
          </a:prstGeom>
          <a:noFill/>
          <a:ln/>
        </p:spPr>
        <p:txBody>
          <a:bodyPr wrap="square" rtlCol="0" anchor="ctr"/>
          <a:lstStyle/>
          <a:p>
            <a:pPr indent="0" marL="0">
              <a:buNone/>
            </a:pPr>
            <a:r>
              <a:rPr lang="en-US" sz="1300" b="1" dirty="0">
                <a:solidFill>
                  <a:srgbClr val="FFFFFF"/>
                </a:solidFill>
              </a:rPr>
              <a:t>Pilot intake design</a:t>
            </a:r>
            <a:endParaRPr lang="en-US" sz="1300" dirty="0"/>
          </a:p>
        </p:txBody>
      </p:sp>
      <p:sp>
        <p:nvSpPr>
          <p:cNvPr id="28" name="Text 26"/>
          <p:cNvSpPr/>
          <p:nvPr/>
        </p:nvSpPr>
        <p:spPr>
          <a:xfrm>
            <a:off x="1280160" y="4507992"/>
            <a:ext cx="4572000" cy="256032"/>
          </a:xfrm>
          <a:prstGeom prst="rect">
            <a:avLst/>
          </a:prstGeom>
          <a:noFill/>
          <a:ln/>
        </p:spPr>
        <p:txBody>
          <a:bodyPr wrap="square" rtlCol="0" anchor="ctr"/>
          <a:lstStyle/>
          <a:p>
            <a:pPr indent="0" marL="0">
              <a:buNone/>
            </a:pPr>
            <a:r>
              <a:rPr lang="en-US" sz="1100" dirty="0">
                <a:solidFill>
                  <a:srgbClr val="E8C96A"/>
                </a:solidFill>
              </a:rPr>
              <a:t>First cohort target: September 2026 or January 2027</a:t>
            </a:r>
            <a:endParaRPr lang="en-US" sz="1100" dirty="0"/>
          </a:p>
        </p:txBody>
      </p:sp>
      <p:sp>
        <p:nvSpPr>
          <p:cNvPr id="29" name="Text 27"/>
          <p:cNvSpPr/>
          <p:nvPr/>
        </p:nvSpPr>
        <p:spPr>
          <a:xfrm>
            <a:off x="457200" y="4828032"/>
            <a:ext cx="8229600" cy="274320"/>
          </a:xfrm>
          <a:prstGeom prst="rect">
            <a:avLst/>
          </a:prstGeom>
          <a:noFill/>
          <a:ln/>
        </p:spPr>
        <p:txBody>
          <a:bodyPr wrap="square" rtlCol="0" anchor="ctr"/>
          <a:lstStyle/>
          <a:p>
            <a:pPr algn="ctr" indent="0" marL="0">
              <a:buNone/>
            </a:pPr>
            <a:r>
              <a:rPr lang="en-US" sz="1100" dirty="0">
                <a:solidFill>
                  <a:srgbClr val="C9A84C"/>
                </a:solidFill>
              </a:rPr>
              <a:t>Contact: ARIES Certificate Program  ·  BCIT School of Business + Media</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Creative Industries Certificate</dc:title>
  <dc:subject>PptxGenJS Presentation</dc:subject>
  <dc:creator>PptxGenJS</dc:creator>
  <cp:lastModifiedBy>PptxGenJS</cp:lastModifiedBy>
  <cp:revision>1</cp:revision>
  <dcterms:created xsi:type="dcterms:W3CDTF">2026-03-01T19:46:52Z</dcterms:created>
  <dcterms:modified xsi:type="dcterms:W3CDTF">2026-03-01T19:46:52Z</dcterms:modified>
</cp:coreProperties>
</file>